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482" r:id="rId3"/>
    <p:sldId id="571" r:id="rId4"/>
    <p:sldId id="424" r:id="rId5"/>
    <p:sldId id="421" r:id="rId6"/>
    <p:sldId id="558" r:id="rId7"/>
    <p:sldId id="565" r:id="rId8"/>
    <p:sldId id="512" r:id="rId9"/>
    <p:sldId id="529" r:id="rId10"/>
    <p:sldId id="467" r:id="rId11"/>
    <p:sldId id="520" r:id="rId12"/>
    <p:sldId id="454" r:id="rId13"/>
    <p:sldId id="583" r:id="rId14"/>
    <p:sldId id="1410" r:id="rId15"/>
    <p:sldId id="290" r:id="rId16"/>
    <p:sldId id="551" r:id="rId17"/>
    <p:sldId id="537" r:id="rId18"/>
    <p:sldId id="521" r:id="rId19"/>
    <p:sldId id="278" r:id="rId20"/>
    <p:sldId id="550" r:id="rId21"/>
    <p:sldId id="534" r:id="rId22"/>
    <p:sldId id="560" r:id="rId23"/>
    <p:sldId id="562" r:id="rId24"/>
    <p:sldId id="511" r:id="rId25"/>
    <p:sldId id="552" r:id="rId26"/>
    <p:sldId id="554" r:id="rId27"/>
    <p:sldId id="514" r:id="rId28"/>
    <p:sldId id="486" r:id="rId29"/>
    <p:sldId id="285" r:id="rId30"/>
    <p:sldId id="1406" r:id="rId31"/>
    <p:sldId id="505" r:id="rId32"/>
    <p:sldId id="581" r:id="rId33"/>
    <p:sldId id="468" r:id="rId34"/>
    <p:sldId id="1434" r:id="rId35"/>
    <p:sldId id="1435" r:id="rId36"/>
    <p:sldId id="1436" r:id="rId37"/>
    <p:sldId id="460" r:id="rId38"/>
    <p:sldId id="1430" r:id="rId39"/>
    <p:sldId id="1420" r:id="rId40"/>
    <p:sldId id="1431" r:id="rId41"/>
    <p:sldId id="1439" r:id="rId42"/>
    <p:sldId id="1432" r:id="rId43"/>
    <p:sldId id="1421" r:id="rId44"/>
    <p:sldId id="1423" r:id="rId45"/>
    <p:sldId id="1425" r:id="rId46"/>
    <p:sldId id="1426" r:id="rId47"/>
    <p:sldId id="1427" r:id="rId48"/>
    <p:sldId id="1424" r:id="rId49"/>
    <p:sldId id="1428" r:id="rId50"/>
    <p:sldId id="1429" r:id="rId51"/>
    <p:sldId id="1437" r:id="rId52"/>
    <p:sldId id="1438" r:id="rId53"/>
    <p:sldId id="494" r:id="rId54"/>
    <p:sldId id="1419" r:id="rId55"/>
    <p:sldId id="561" r:id="rId56"/>
    <p:sldId id="1417" r:id="rId57"/>
    <p:sldId id="1416" r:id="rId58"/>
    <p:sldId id="544" r:id="rId59"/>
    <p:sldId id="576" r:id="rId60"/>
    <p:sldId id="1440" r:id="rId61"/>
    <p:sldId id="1441" r:id="rId62"/>
    <p:sldId id="1442" r:id="rId63"/>
    <p:sldId id="1443" r:id="rId64"/>
    <p:sldId id="1444" r:id="rId65"/>
    <p:sldId id="517" r:id="rId6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9"/>
    <a:srgbClr val="9DBEFF"/>
    <a:srgbClr val="FE607E"/>
    <a:srgbClr val="9EF3FE"/>
    <a:srgbClr val="FD9FF0"/>
    <a:srgbClr val="000000"/>
    <a:srgbClr val="037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1A702-1C1F-45E6-8EA8-4E19FADBDC1A}" v="85" dt="2023-05-03T12:28:11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3" autoAdjust="0"/>
  </p:normalViewPr>
  <p:slideViewPr>
    <p:cSldViewPr snapToGrid="0">
      <p:cViewPr varScale="1">
        <p:scale>
          <a:sx n="65" d="100"/>
          <a:sy n="65" d="100"/>
        </p:scale>
        <p:origin x="15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4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D6779E-DC71-40F9-96FD-1969BB0A43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350AE8-1052-4F47-8001-8EFA584509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600AAF4-7B65-4800-8CA4-A77A09ABA0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BE11738-0C60-439C-84F4-E541B2D64E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D1519D59-5F6B-4F76-9F51-5AED77949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4CCDB5F-4758-4571-B08C-CDBDF7EE10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89818B-D942-407E-85A2-25B054D64F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F6D653-332F-4763-80F0-1A968582F6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EF62B85-7B45-4C02-B0A7-897A7392B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C170A13D-6C7A-4940-B1A7-C8090937A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B9F19AA-AC1A-4ABD-BB20-0177446C87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C18BFFF-43A5-4CDB-B44C-FED6B58C27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9426DA3-ECF5-4F43-B59A-273F88CEE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89A0D90-02AF-46DF-AF8C-577E7EBF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243D8E1-74B6-4915-B41E-1CF015559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A0F894-5192-4DA9-8F6D-31DA72A00005}" type="slidenum">
              <a:rPr lang="en-US" altLang="en-US" sz="1000" smtClean="0"/>
              <a:pPr/>
              <a:t>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09028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0A13D-6C7A-4940-B1A7-C8090937A9D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6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0A13D-6C7A-4940-B1A7-C8090937A9D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67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0A13D-6C7A-4940-B1A7-C8090937A9D8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8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8F66DC9-60D5-47D2-B33B-D1EB25D52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34907AD-0472-42DA-99DD-461D98F98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828DD77-860D-4779-91B7-30CFE55B5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A37AE2-0A28-42CA-9514-AC933AE26680}" type="slidenum">
              <a:rPr lang="en-US" altLang="en-US" sz="1000" smtClean="0"/>
              <a:pPr/>
              <a:t>2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3;g78e2f7eff3_0_488:notes">
            <a:extLst>
              <a:ext uri="{FF2B5EF4-FFF2-40B4-BE49-F238E27FC236}">
                <a16:creationId xmlns:a16="http://schemas.microsoft.com/office/drawing/2014/main" id="{361892D0-6AAC-4A90-8356-4DDD86B31A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387" name="Google Shape;154;g78e2f7eff3_0_488:notes">
            <a:extLst>
              <a:ext uri="{FF2B5EF4-FFF2-40B4-BE49-F238E27FC236}">
                <a16:creationId xmlns:a16="http://schemas.microsoft.com/office/drawing/2014/main" id="{821A03E9-4DFD-42CF-97A3-77733951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0A13D-6C7A-4940-B1A7-C8090937A9D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0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>
            <a:extLst>
              <a:ext uri="{FF2B5EF4-FFF2-40B4-BE49-F238E27FC236}">
                <a16:creationId xmlns:a16="http://schemas.microsoft.com/office/drawing/2014/main" id="{87342A28-50F0-4679-9F35-0307021D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25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0A13D-6C7A-4940-B1A7-C8090937A9D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3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45e0fed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045e0fedb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4817cab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4817cab4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02F1D5D-F523-40A6-A432-1CCBF6372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29E38CB-209B-461B-B4E6-6DEA6130D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332FFAE-3F6C-45B4-B906-F52D8E612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EB5547-713A-49BA-B027-E1EAD0E99279}" type="slidenum">
              <a:rPr lang="en-US" altLang="en-US" sz="1000" smtClean="0"/>
              <a:pPr/>
              <a:t>25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20738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681C3C-8BB7-4ACB-B04B-1D3681EC1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CC85-E4BD-4F52-97FB-9C6D66AA616D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6B8A0E-9A76-488B-BD2C-94F0D71F1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BBECAC-4380-4E1B-8D46-4E2A0D4A3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35E7-31E6-445A-9391-166422BE4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5686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36509D-8AEA-4829-8DCC-DBA63AAA4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102C-07F5-4ADB-A394-2A67BD5DF2C0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100A80-9F3D-4D63-9DA2-E50BA5828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573FD2-B8F6-4860-A647-EFA0B4473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968D-F3F3-497D-899F-FDB341C5B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0969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CDA2FC-730B-46D3-9DFA-B8A8395A5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DDA9-1CC7-492F-81E9-600E67957775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BBDAD8-BA3A-4552-AE14-8F2DCEAED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760986-74F6-443D-BB22-5710DE87A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F4E9-1D20-4DDD-B81D-8B8A32F06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1510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9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723600" y="627500"/>
            <a:ext cx="20781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74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;p4">
            <a:extLst>
              <a:ext uri="{FF2B5EF4-FFF2-40B4-BE49-F238E27FC236}">
                <a16:creationId xmlns:a16="http://schemas.microsoft.com/office/drawing/2014/main" id="{ACBB580E-E0A4-414B-8FAD-174B7AD7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27825"/>
            <a:ext cx="9144000" cy="130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D575140F-5E82-4E5F-A16E-DF90CBD098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wrap="square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528528F-3B4F-412F-B1B1-B8C7856AD76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40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755486-6060-4959-BA05-37298C611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F9D5-2C00-4ACB-994C-344971B594E8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2C136B-40B1-4DDA-9F30-3C63C3B87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FC8BEA-4932-4808-8DB2-A30190C9C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21ED-76F8-434A-BA58-08156D0EA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74016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19DAA3-D303-4AC5-B60C-5BC43DC9F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8220-67CE-478B-94A6-F79977FD8FAC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7AC18D-70BA-45BC-B562-78AC5C1BD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D38BD3-3B03-4582-8D39-9604C0A90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66D0-4353-4F15-A8D8-AE838EE10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29389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3BA410-9028-49A9-A326-10FA6CB6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0970-B663-4A6F-A52F-C017EFC13ED8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376D1A-8230-4E8F-95EB-89257BEAE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52DCD6-6D16-4F59-949E-382FDE19F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9AC4-7567-4A36-A3C9-AF13DDB4C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5456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6981736-FBA2-4BEF-9DD3-60462C3F3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4C9D4-7BFE-440E-827D-DC43EADB1ED5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049D22-58A9-4BF7-B5A4-F7142501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223425C-ED56-473B-BAEB-BA6CC5D41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7BED-6BEF-4F39-9AF8-7EAEA82EE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79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212E9-D8B4-4224-90DA-3136FAD67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E91B-201E-4CE9-85A0-ED9BEB69E030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C5E41-B4D6-47D9-928B-08B7879D1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F19CF-9DDF-4241-9D63-570C6FC4C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980E-7C98-40F3-80CC-12192FCC2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9463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4E358F-2CDE-4038-A76C-7EA3B5E5C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56EF-DF5D-4C6A-9AB6-BBB04CEE902F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9A34E92-2B7D-4119-A27B-4855FB3F2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20B14-5EB6-44EB-89C0-BD4478912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EED6-0747-42F5-9D69-800A14010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2708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6B833D-C0DF-4EC6-8EDC-44A31EB8A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72E4-DB74-45D0-937F-C837524B44D1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E9A603-856C-4A99-89A9-28A482C18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B6DF9-0500-4C47-8093-483D316F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473A-9040-4837-9EAC-89A3A8874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079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AEB007-430B-4597-B354-B470C950F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3106-95CC-425B-A384-28658223E3C5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97AFBD-6263-49DC-92A7-74E4793CC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D7A774-DC8C-4287-89FC-D51A7F61F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C4E9-B3C3-419A-BFA2-1BDCACCFE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71833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318677-38B2-4F91-BC9F-9FCA08FB2F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31F12D-15EE-455A-80F0-F2DBD4E03152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8FD47D-77C9-4091-A22A-295081890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D70D82-6E4D-47ED-B297-246DB58507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9A4B5A-C7B4-46FD-9AC1-56479C7F1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9" name="Group 42">
            <a:extLst>
              <a:ext uri="{FF2B5EF4-FFF2-40B4-BE49-F238E27FC236}">
                <a16:creationId xmlns:a16="http://schemas.microsoft.com/office/drawing/2014/main" id="{CE3FFF54-723C-4EBE-B3E8-E917BA34522A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976313"/>
            <a:ext cx="8836025" cy="5256212"/>
            <a:chOff x="92" y="615"/>
            <a:chExt cx="5566" cy="3311"/>
          </a:xfrm>
        </p:grpSpPr>
        <p:grpSp>
          <p:nvGrpSpPr>
            <p:cNvPr id="1032" name="Group 34">
              <a:extLst>
                <a:ext uri="{FF2B5EF4-FFF2-40B4-BE49-F238E27FC236}">
                  <a16:creationId xmlns:a16="http://schemas.microsoft.com/office/drawing/2014/main" id="{F5314CF6-E554-4E7A-AD0C-5B0517DBCB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1040" name="Group 10">
                <a:extLst>
                  <a:ext uri="{FF2B5EF4-FFF2-40B4-BE49-F238E27FC236}">
                    <a16:creationId xmlns:a16="http://schemas.microsoft.com/office/drawing/2014/main" id="{4B715C43-965A-419F-AD70-649ACDFF5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1064" name="Group 8">
                  <a:extLst>
                    <a:ext uri="{FF2B5EF4-FFF2-40B4-BE49-F238E27FC236}">
                      <a16:creationId xmlns:a16="http://schemas.microsoft.com/office/drawing/2014/main" id="{D3DC2D1C-4028-4A6A-B047-4B83DA9582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1066" name="Freeform 5">
                    <a:extLst>
                      <a:ext uri="{FF2B5EF4-FFF2-40B4-BE49-F238E27FC236}">
                        <a16:creationId xmlns:a16="http://schemas.microsoft.com/office/drawing/2014/main" id="{61DA0F75-11CA-4DE8-B1A1-EED19CDAC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9" y="3367"/>
                    <a:ext cx="79" cy="200"/>
                  </a:xfrm>
                  <a:custGeom>
                    <a:avLst/>
                    <a:gdLst>
                      <a:gd name="T0" fmla="*/ 25 w 79"/>
                      <a:gd name="T1" fmla="*/ 3 h 200"/>
                      <a:gd name="T2" fmla="*/ 33 w 79"/>
                      <a:gd name="T3" fmla="*/ 0 h 200"/>
                      <a:gd name="T4" fmla="*/ 47 w 79"/>
                      <a:gd name="T5" fmla="*/ 22 h 200"/>
                      <a:gd name="T6" fmla="*/ 45 w 79"/>
                      <a:gd name="T7" fmla="*/ 86 h 200"/>
                      <a:gd name="T8" fmla="*/ 55 w 79"/>
                      <a:gd name="T9" fmla="*/ 86 h 200"/>
                      <a:gd name="T10" fmla="*/ 57 w 79"/>
                      <a:gd name="T11" fmla="*/ 94 h 200"/>
                      <a:gd name="T12" fmla="*/ 60 w 79"/>
                      <a:gd name="T13" fmla="*/ 108 h 200"/>
                      <a:gd name="T14" fmla="*/ 62 w 79"/>
                      <a:gd name="T15" fmla="*/ 116 h 200"/>
                      <a:gd name="T16" fmla="*/ 70 w 79"/>
                      <a:gd name="T17" fmla="*/ 113 h 200"/>
                      <a:gd name="T18" fmla="*/ 76 w 79"/>
                      <a:gd name="T19" fmla="*/ 100 h 200"/>
                      <a:gd name="T20" fmla="*/ 78 w 79"/>
                      <a:gd name="T21" fmla="*/ 108 h 200"/>
                      <a:gd name="T22" fmla="*/ 74 w 79"/>
                      <a:gd name="T23" fmla="*/ 119 h 200"/>
                      <a:gd name="T24" fmla="*/ 70 w 79"/>
                      <a:gd name="T25" fmla="*/ 127 h 200"/>
                      <a:gd name="T26" fmla="*/ 68 w 79"/>
                      <a:gd name="T27" fmla="*/ 144 h 200"/>
                      <a:gd name="T28" fmla="*/ 59 w 79"/>
                      <a:gd name="T29" fmla="*/ 152 h 200"/>
                      <a:gd name="T30" fmla="*/ 53 w 79"/>
                      <a:gd name="T31" fmla="*/ 155 h 200"/>
                      <a:gd name="T32" fmla="*/ 45 w 79"/>
                      <a:gd name="T33" fmla="*/ 163 h 200"/>
                      <a:gd name="T34" fmla="*/ 43 w 79"/>
                      <a:gd name="T35" fmla="*/ 171 h 200"/>
                      <a:gd name="T36" fmla="*/ 45 w 79"/>
                      <a:gd name="T37" fmla="*/ 180 h 200"/>
                      <a:gd name="T38" fmla="*/ 47 w 79"/>
                      <a:gd name="T39" fmla="*/ 188 h 200"/>
                      <a:gd name="T40" fmla="*/ 37 w 79"/>
                      <a:gd name="T41" fmla="*/ 193 h 200"/>
                      <a:gd name="T42" fmla="*/ 31 w 79"/>
                      <a:gd name="T43" fmla="*/ 196 h 200"/>
                      <a:gd name="T44" fmla="*/ 25 w 79"/>
                      <a:gd name="T45" fmla="*/ 199 h 200"/>
                      <a:gd name="T46" fmla="*/ 21 w 79"/>
                      <a:gd name="T47" fmla="*/ 196 h 200"/>
                      <a:gd name="T48" fmla="*/ 12 w 79"/>
                      <a:gd name="T49" fmla="*/ 193 h 200"/>
                      <a:gd name="T50" fmla="*/ 8 w 79"/>
                      <a:gd name="T51" fmla="*/ 188 h 200"/>
                      <a:gd name="T52" fmla="*/ 12 w 79"/>
                      <a:gd name="T53" fmla="*/ 182 h 200"/>
                      <a:gd name="T54" fmla="*/ 20 w 79"/>
                      <a:gd name="T55" fmla="*/ 180 h 200"/>
                      <a:gd name="T56" fmla="*/ 25 w 79"/>
                      <a:gd name="T57" fmla="*/ 166 h 200"/>
                      <a:gd name="T58" fmla="*/ 25 w 79"/>
                      <a:gd name="T59" fmla="*/ 160 h 200"/>
                      <a:gd name="T60" fmla="*/ 20 w 79"/>
                      <a:gd name="T61" fmla="*/ 155 h 200"/>
                      <a:gd name="T62" fmla="*/ 12 w 79"/>
                      <a:gd name="T63" fmla="*/ 146 h 200"/>
                      <a:gd name="T64" fmla="*/ 6 w 79"/>
                      <a:gd name="T65" fmla="*/ 146 h 200"/>
                      <a:gd name="T66" fmla="*/ 2 w 79"/>
                      <a:gd name="T67" fmla="*/ 144 h 200"/>
                      <a:gd name="T68" fmla="*/ 0 w 79"/>
                      <a:gd name="T69" fmla="*/ 135 h 200"/>
                      <a:gd name="T70" fmla="*/ 2 w 79"/>
                      <a:gd name="T71" fmla="*/ 130 h 200"/>
                      <a:gd name="T72" fmla="*/ 6 w 79"/>
                      <a:gd name="T73" fmla="*/ 130 h 200"/>
                      <a:gd name="T74" fmla="*/ 12 w 79"/>
                      <a:gd name="T75" fmla="*/ 127 h 200"/>
                      <a:gd name="T76" fmla="*/ 20 w 79"/>
                      <a:gd name="T77" fmla="*/ 119 h 200"/>
                      <a:gd name="T78" fmla="*/ 23 w 79"/>
                      <a:gd name="T79" fmla="*/ 116 h 200"/>
                      <a:gd name="T80" fmla="*/ 27 w 79"/>
                      <a:gd name="T81" fmla="*/ 86 h 200"/>
                      <a:gd name="T82" fmla="*/ 23 w 79"/>
                      <a:gd name="T83" fmla="*/ 77 h 200"/>
                      <a:gd name="T84" fmla="*/ 18 w 79"/>
                      <a:gd name="T85" fmla="*/ 72 h 200"/>
                      <a:gd name="T86" fmla="*/ 16 w 79"/>
                      <a:gd name="T87" fmla="*/ 55 h 200"/>
                      <a:gd name="T88" fmla="*/ 18 w 79"/>
                      <a:gd name="T89" fmla="*/ 39 h 200"/>
                      <a:gd name="T90" fmla="*/ 20 w 79"/>
                      <a:gd name="T91" fmla="*/ 28 h 200"/>
                      <a:gd name="T92" fmla="*/ 25 w 79"/>
                      <a:gd name="T93" fmla="*/ 3 h 20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6">
                    <a:extLst>
                      <a:ext uri="{FF2B5EF4-FFF2-40B4-BE49-F238E27FC236}">
                        <a16:creationId xmlns:a16="http://schemas.microsoft.com/office/drawing/2014/main" id="{8F3C08C3-F95B-42A9-A25D-EAA7B80A7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8" y="3527"/>
                    <a:ext cx="146" cy="170"/>
                  </a:xfrm>
                  <a:custGeom>
                    <a:avLst/>
                    <a:gdLst>
                      <a:gd name="T0" fmla="*/ 102 w 146"/>
                      <a:gd name="T1" fmla="*/ 0 h 170"/>
                      <a:gd name="T2" fmla="*/ 120 w 146"/>
                      <a:gd name="T3" fmla="*/ 0 h 170"/>
                      <a:gd name="T4" fmla="*/ 145 w 146"/>
                      <a:gd name="T5" fmla="*/ 44 h 170"/>
                      <a:gd name="T6" fmla="*/ 118 w 146"/>
                      <a:gd name="T7" fmla="*/ 83 h 170"/>
                      <a:gd name="T8" fmla="*/ 118 w 146"/>
                      <a:gd name="T9" fmla="*/ 100 h 170"/>
                      <a:gd name="T10" fmla="*/ 112 w 146"/>
                      <a:gd name="T11" fmla="*/ 105 h 170"/>
                      <a:gd name="T12" fmla="*/ 96 w 146"/>
                      <a:gd name="T13" fmla="*/ 105 h 170"/>
                      <a:gd name="T14" fmla="*/ 76 w 146"/>
                      <a:gd name="T15" fmla="*/ 127 h 170"/>
                      <a:gd name="T16" fmla="*/ 59 w 146"/>
                      <a:gd name="T17" fmla="*/ 150 h 170"/>
                      <a:gd name="T18" fmla="*/ 47 w 146"/>
                      <a:gd name="T19" fmla="*/ 169 h 170"/>
                      <a:gd name="T20" fmla="*/ 47 w 146"/>
                      <a:gd name="T21" fmla="*/ 152 h 170"/>
                      <a:gd name="T22" fmla="*/ 25 w 146"/>
                      <a:gd name="T23" fmla="*/ 155 h 170"/>
                      <a:gd name="T24" fmla="*/ 16 w 146"/>
                      <a:gd name="T25" fmla="*/ 155 h 170"/>
                      <a:gd name="T26" fmla="*/ 0 w 146"/>
                      <a:gd name="T27" fmla="*/ 155 h 170"/>
                      <a:gd name="T28" fmla="*/ 22 w 146"/>
                      <a:gd name="T29" fmla="*/ 127 h 170"/>
                      <a:gd name="T30" fmla="*/ 29 w 146"/>
                      <a:gd name="T31" fmla="*/ 114 h 170"/>
                      <a:gd name="T32" fmla="*/ 37 w 146"/>
                      <a:gd name="T33" fmla="*/ 114 h 170"/>
                      <a:gd name="T34" fmla="*/ 53 w 146"/>
                      <a:gd name="T35" fmla="*/ 91 h 170"/>
                      <a:gd name="T36" fmla="*/ 59 w 146"/>
                      <a:gd name="T37" fmla="*/ 91 h 170"/>
                      <a:gd name="T38" fmla="*/ 59 w 146"/>
                      <a:gd name="T39" fmla="*/ 89 h 170"/>
                      <a:gd name="T40" fmla="*/ 67 w 146"/>
                      <a:gd name="T41" fmla="*/ 80 h 170"/>
                      <a:gd name="T42" fmla="*/ 76 w 146"/>
                      <a:gd name="T43" fmla="*/ 80 h 170"/>
                      <a:gd name="T44" fmla="*/ 73 w 146"/>
                      <a:gd name="T45" fmla="*/ 55 h 170"/>
                      <a:gd name="T46" fmla="*/ 74 w 146"/>
                      <a:gd name="T47" fmla="*/ 55 h 170"/>
                      <a:gd name="T48" fmla="*/ 84 w 146"/>
                      <a:gd name="T49" fmla="*/ 42 h 170"/>
                      <a:gd name="T50" fmla="*/ 88 w 146"/>
                      <a:gd name="T51" fmla="*/ 53 h 170"/>
                      <a:gd name="T52" fmla="*/ 104 w 146"/>
                      <a:gd name="T53" fmla="*/ 33 h 170"/>
                      <a:gd name="T54" fmla="*/ 102 w 146"/>
                      <a:gd name="T55" fmla="*/ 0 h 17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7">
                    <a:extLst>
                      <a:ext uri="{FF2B5EF4-FFF2-40B4-BE49-F238E27FC236}">
                        <a16:creationId xmlns:a16="http://schemas.microsoft.com/office/drawing/2014/main" id="{45A786BB-CE94-49AD-9D5E-06B66BB529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6" y="3537"/>
                    <a:ext cx="56" cy="90"/>
                  </a:xfrm>
                  <a:custGeom>
                    <a:avLst/>
                    <a:gdLst>
                      <a:gd name="T0" fmla="*/ 0 w 56"/>
                      <a:gd name="T1" fmla="*/ 0 h 90"/>
                      <a:gd name="T2" fmla="*/ 12 w 56"/>
                      <a:gd name="T3" fmla="*/ 0 h 90"/>
                      <a:gd name="T4" fmla="*/ 26 w 56"/>
                      <a:gd name="T5" fmla="*/ 11 h 90"/>
                      <a:gd name="T6" fmla="*/ 55 w 56"/>
                      <a:gd name="T7" fmla="*/ 11 h 90"/>
                      <a:gd name="T8" fmla="*/ 51 w 56"/>
                      <a:gd name="T9" fmla="*/ 25 h 90"/>
                      <a:gd name="T10" fmla="*/ 55 w 56"/>
                      <a:gd name="T11" fmla="*/ 42 h 90"/>
                      <a:gd name="T12" fmla="*/ 45 w 56"/>
                      <a:gd name="T13" fmla="*/ 42 h 90"/>
                      <a:gd name="T14" fmla="*/ 43 w 56"/>
                      <a:gd name="T15" fmla="*/ 45 h 90"/>
                      <a:gd name="T16" fmla="*/ 37 w 56"/>
                      <a:gd name="T17" fmla="*/ 47 h 90"/>
                      <a:gd name="T18" fmla="*/ 43 w 56"/>
                      <a:gd name="T19" fmla="*/ 89 h 90"/>
                      <a:gd name="T20" fmla="*/ 26 w 56"/>
                      <a:gd name="T21" fmla="*/ 86 h 90"/>
                      <a:gd name="T22" fmla="*/ 10 w 56"/>
                      <a:gd name="T23" fmla="*/ 72 h 90"/>
                      <a:gd name="T24" fmla="*/ 10 w 56"/>
                      <a:gd name="T25" fmla="*/ 45 h 90"/>
                      <a:gd name="T26" fmla="*/ 10 w 56"/>
                      <a:gd name="T27" fmla="*/ 33 h 90"/>
                      <a:gd name="T28" fmla="*/ 0 w 56"/>
                      <a:gd name="T29" fmla="*/ 25 h 90"/>
                      <a:gd name="T30" fmla="*/ 0 w 56"/>
                      <a:gd name="T31" fmla="*/ 0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5" name="Freeform 9">
                  <a:extLst>
                    <a:ext uri="{FF2B5EF4-FFF2-40B4-BE49-F238E27FC236}">
                      <a16:creationId xmlns:a16="http://schemas.microsoft.com/office/drawing/2014/main" id="{1BCCB7DD-D6CF-4C41-B1D9-EF893369A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6" y="2575"/>
                  <a:ext cx="89" cy="101"/>
                </a:xfrm>
                <a:custGeom>
                  <a:avLst/>
                  <a:gdLst>
                    <a:gd name="T0" fmla="*/ 16 w 89"/>
                    <a:gd name="T1" fmla="*/ 37 h 101"/>
                    <a:gd name="T2" fmla="*/ 0 w 89"/>
                    <a:gd name="T3" fmla="*/ 80 h 101"/>
                    <a:gd name="T4" fmla="*/ 6 w 89"/>
                    <a:gd name="T5" fmla="*/ 97 h 101"/>
                    <a:gd name="T6" fmla="*/ 31 w 89"/>
                    <a:gd name="T7" fmla="*/ 100 h 101"/>
                    <a:gd name="T8" fmla="*/ 53 w 89"/>
                    <a:gd name="T9" fmla="*/ 100 h 101"/>
                    <a:gd name="T10" fmla="*/ 61 w 89"/>
                    <a:gd name="T11" fmla="*/ 83 h 101"/>
                    <a:gd name="T12" fmla="*/ 65 w 89"/>
                    <a:gd name="T13" fmla="*/ 66 h 101"/>
                    <a:gd name="T14" fmla="*/ 88 w 89"/>
                    <a:gd name="T15" fmla="*/ 66 h 101"/>
                    <a:gd name="T16" fmla="*/ 84 w 89"/>
                    <a:gd name="T17" fmla="*/ 40 h 101"/>
                    <a:gd name="T18" fmla="*/ 84 w 89"/>
                    <a:gd name="T19" fmla="*/ 14 h 101"/>
                    <a:gd name="T20" fmla="*/ 61 w 89"/>
                    <a:gd name="T21" fmla="*/ 0 h 101"/>
                    <a:gd name="T22" fmla="*/ 59 w 89"/>
                    <a:gd name="T23" fmla="*/ 29 h 101"/>
                    <a:gd name="T24" fmla="*/ 72 w 89"/>
                    <a:gd name="T25" fmla="*/ 46 h 101"/>
                    <a:gd name="T26" fmla="*/ 51 w 89"/>
                    <a:gd name="T27" fmla="*/ 46 h 101"/>
                    <a:gd name="T28" fmla="*/ 43 w 89"/>
                    <a:gd name="T29" fmla="*/ 57 h 101"/>
                    <a:gd name="T30" fmla="*/ 16 w 89"/>
                    <a:gd name="T31" fmla="*/ 37 h 1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" name="Group 24">
                <a:extLst>
                  <a:ext uri="{FF2B5EF4-FFF2-40B4-BE49-F238E27FC236}">
                    <a16:creationId xmlns:a16="http://schemas.microsoft.com/office/drawing/2014/main" id="{F21FCFF8-A256-44DD-9EEC-A4E67DA180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1051" name="Group 14">
                  <a:extLst>
                    <a:ext uri="{FF2B5EF4-FFF2-40B4-BE49-F238E27FC236}">
                      <a16:creationId xmlns:a16="http://schemas.microsoft.com/office/drawing/2014/main" id="{86A4B668-628C-4198-AD32-041803EB9F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1061" name="Freeform 11">
                    <a:extLst>
                      <a:ext uri="{FF2B5EF4-FFF2-40B4-BE49-F238E27FC236}">
                        <a16:creationId xmlns:a16="http://schemas.microsoft.com/office/drawing/2014/main" id="{AC304D41-C9BB-436D-9124-57C7A172EE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0" y="1993"/>
                    <a:ext cx="56" cy="74"/>
                  </a:xfrm>
                  <a:custGeom>
                    <a:avLst/>
                    <a:gdLst>
                      <a:gd name="T0" fmla="*/ 0 w 56"/>
                      <a:gd name="T1" fmla="*/ 56 h 74"/>
                      <a:gd name="T2" fmla="*/ 10 w 56"/>
                      <a:gd name="T3" fmla="*/ 70 h 74"/>
                      <a:gd name="T4" fmla="*/ 22 w 56"/>
                      <a:gd name="T5" fmla="*/ 67 h 74"/>
                      <a:gd name="T6" fmla="*/ 39 w 56"/>
                      <a:gd name="T7" fmla="*/ 73 h 74"/>
                      <a:gd name="T8" fmla="*/ 53 w 56"/>
                      <a:gd name="T9" fmla="*/ 73 h 74"/>
                      <a:gd name="T10" fmla="*/ 55 w 56"/>
                      <a:gd name="T11" fmla="*/ 48 h 74"/>
                      <a:gd name="T12" fmla="*/ 51 w 56"/>
                      <a:gd name="T13" fmla="*/ 31 h 74"/>
                      <a:gd name="T14" fmla="*/ 41 w 56"/>
                      <a:gd name="T15" fmla="*/ 11 h 74"/>
                      <a:gd name="T16" fmla="*/ 31 w 56"/>
                      <a:gd name="T17" fmla="*/ 11 h 74"/>
                      <a:gd name="T18" fmla="*/ 28 w 56"/>
                      <a:gd name="T19" fmla="*/ 0 h 74"/>
                      <a:gd name="T20" fmla="*/ 14 w 56"/>
                      <a:gd name="T21" fmla="*/ 0 h 74"/>
                      <a:gd name="T22" fmla="*/ 14 w 56"/>
                      <a:gd name="T23" fmla="*/ 22 h 74"/>
                      <a:gd name="T24" fmla="*/ 0 w 56"/>
                      <a:gd name="T25" fmla="*/ 56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 12">
                    <a:extLst>
                      <a:ext uri="{FF2B5EF4-FFF2-40B4-BE49-F238E27FC236}">
                        <a16:creationId xmlns:a16="http://schemas.microsoft.com/office/drawing/2014/main" id="{4199B125-8D27-4271-9496-78E5EFB9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7" y="1865"/>
                    <a:ext cx="54" cy="94"/>
                  </a:xfrm>
                  <a:custGeom>
                    <a:avLst/>
                    <a:gdLst>
                      <a:gd name="T0" fmla="*/ 12 w 54"/>
                      <a:gd name="T1" fmla="*/ 0 h 94"/>
                      <a:gd name="T2" fmla="*/ 35 w 54"/>
                      <a:gd name="T3" fmla="*/ 3 h 94"/>
                      <a:gd name="T4" fmla="*/ 43 w 54"/>
                      <a:gd name="T5" fmla="*/ 28 h 94"/>
                      <a:gd name="T6" fmla="*/ 53 w 54"/>
                      <a:gd name="T7" fmla="*/ 42 h 94"/>
                      <a:gd name="T8" fmla="*/ 45 w 54"/>
                      <a:gd name="T9" fmla="*/ 54 h 94"/>
                      <a:gd name="T10" fmla="*/ 53 w 54"/>
                      <a:gd name="T11" fmla="*/ 68 h 94"/>
                      <a:gd name="T12" fmla="*/ 49 w 54"/>
                      <a:gd name="T13" fmla="*/ 85 h 94"/>
                      <a:gd name="T14" fmla="*/ 41 w 54"/>
                      <a:gd name="T15" fmla="*/ 93 h 94"/>
                      <a:gd name="T16" fmla="*/ 26 w 54"/>
                      <a:gd name="T17" fmla="*/ 90 h 94"/>
                      <a:gd name="T18" fmla="*/ 16 w 54"/>
                      <a:gd name="T19" fmla="*/ 90 h 94"/>
                      <a:gd name="T20" fmla="*/ 10 w 54"/>
                      <a:gd name="T21" fmla="*/ 79 h 94"/>
                      <a:gd name="T22" fmla="*/ 4 w 54"/>
                      <a:gd name="T23" fmla="*/ 65 h 94"/>
                      <a:gd name="T24" fmla="*/ 4 w 54"/>
                      <a:gd name="T25" fmla="*/ 51 h 94"/>
                      <a:gd name="T26" fmla="*/ 0 w 54"/>
                      <a:gd name="T27" fmla="*/ 31 h 94"/>
                      <a:gd name="T28" fmla="*/ 12 w 54"/>
                      <a:gd name="T29" fmla="*/ 0 h 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13">
                    <a:extLst>
                      <a:ext uri="{FF2B5EF4-FFF2-40B4-BE49-F238E27FC236}">
                        <a16:creationId xmlns:a16="http://schemas.microsoft.com/office/drawing/2014/main" id="{12D59407-01A9-4319-BDEB-D84851045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7" y="1348"/>
                    <a:ext cx="95" cy="87"/>
                  </a:xfrm>
                  <a:custGeom>
                    <a:avLst/>
                    <a:gdLst>
                      <a:gd name="T0" fmla="*/ 14 w 95"/>
                      <a:gd name="T1" fmla="*/ 0 h 87"/>
                      <a:gd name="T2" fmla="*/ 25 w 95"/>
                      <a:gd name="T3" fmla="*/ 14 h 87"/>
                      <a:gd name="T4" fmla="*/ 37 w 95"/>
                      <a:gd name="T5" fmla="*/ 11 h 87"/>
                      <a:gd name="T6" fmla="*/ 55 w 95"/>
                      <a:gd name="T7" fmla="*/ 14 h 87"/>
                      <a:gd name="T8" fmla="*/ 71 w 95"/>
                      <a:gd name="T9" fmla="*/ 14 h 87"/>
                      <a:gd name="T10" fmla="*/ 78 w 95"/>
                      <a:gd name="T11" fmla="*/ 22 h 87"/>
                      <a:gd name="T12" fmla="*/ 88 w 95"/>
                      <a:gd name="T13" fmla="*/ 42 h 87"/>
                      <a:gd name="T14" fmla="*/ 94 w 95"/>
                      <a:gd name="T15" fmla="*/ 50 h 87"/>
                      <a:gd name="T16" fmla="*/ 72 w 95"/>
                      <a:gd name="T17" fmla="*/ 55 h 87"/>
                      <a:gd name="T18" fmla="*/ 67 w 95"/>
                      <a:gd name="T19" fmla="*/ 61 h 87"/>
                      <a:gd name="T20" fmla="*/ 72 w 95"/>
                      <a:gd name="T21" fmla="*/ 72 h 87"/>
                      <a:gd name="T22" fmla="*/ 72 w 95"/>
                      <a:gd name="T23" fmla="*/ 83 h 87"/>
                      <a:gd name="T24" fmla="*/ 51 w 95"/>
                      <a:gd name="T25" fmla="*/ 72 h 87"/>
                      <a:gd name="T26" fmla="*/ 33 w 95"/>
                      <a:gd name="T27" fmla="*/ 64 h 87"/>
                      <a:gd name="T28" fmla="*/ 25 w 95"/>
                      <a:gd name="T29" fmla="*/ 67 h 87"/>
                      <a:gd name="T30" fmla="*/ 25 w 95"/>
                      <a:gd name="T31" fmla="*/ 83 h 87"/>
                      <a:gd name="T32" fmla="*/ 14 w 95"/>
                      <a:gd name="T33" fmla="*/ 86 h 87"/>
                      <a:gd name="T34" fmla="*/ 8 w 95"/>
                      <a:gd name="T35" fmla="*/ 72 h 87"/>
                      <a:gd name="T36" fmla="*/ 6 w 95"/>
                      <a:gd name="T37" fmla="*/ 55 h 87"/>
                      <a:gd name="T38" fmla="*/ 0 w 95"/>
                      <a:gd name="T39" fmla="*/ 53 h 87"/>
                      <a:gd name="T40" fmla="*/ 6 w 95"/>
                      <a:gd name="T41" fmla="*/ 36 h 87"/>
                      <a:gd name="T42" fmla="*/ 16 w 95"/>
                      <a:gd name="T43" fmla="*/ 31 h 87"/>
                      <a:gd name="T44" fmla="*/ 14 w 95"/>
                      <a:gd name="T45" fmla="*/ 0 h 8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2" name="Freeform 15">
                  <a:extLst>
                    <a:ext uri="{FF2B5EF4-FFF2-40B4-BE49-F238E27FC236}">
                      <a16:creationId xmlns:a16="http://schemas.microsoft.com/office/drawing/2014/main" id="{2528F661-EE53-473A-96BF-9B5D555D0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" y="2803"/>
                  <a:ext cx="654" cy="694"/>
                </a:xfrm>
                <a:custGeom>
                  <a:avLst/>
                  <a:gdLst>
                    <a:gd name="T0" fmla="*/ 505 w 654"/>
                    <a:gd name="T1" fmla="*/ 56 h 694"/>
                    <a:gd name="T2" fmla="*/ 531 w 654"/>
                    <a:gd name="T3" fmla="*/ 78 h 694"/>
                    <a:gd name="T4" fmla="*/ 558 w 654"/>
                    <a:gd name="T5" fmla="*/ 181 h 694"/>
                    <a:gd name="T6" fmla="*/ 618 w 654"/>
                    <a:gd name="T7" fmla="*/ 287 h 694"/>
                    <a:gd name="T8" fmla="*/ 653 w 654"/>
                    <a:gd name="T9" fmla="*/ 395 h 694"/>
                    <a:gd name="T10" fmla="*/ 628 w 654"/>
                    <a:gd name="T11" fmla="*/ 495 h 694"/>
                    <a:gd name="T12" fmla="*/ 602 w 654"/>
                    <a:gd name="T13" fmla="*/ 559 h 694"/>
                    <a:gd name="T14" fmla="*/ 587 w 654"/>
                    <a:gd name="T15" fmla="*/ 621 h 694"/>
                    <a:gd name="T16" fmla="*/ 571 w 654"/>
                    <a:gd name="T17" fmla="*/ 657 h 694"/>
                    <a:gd name="T18" fmla="*/ 540 w 654"/>
                    <a:gd name="T19" fmla="*/ 682 h 694"/>
                    <a:gd name="T20" fmla="*/ 490 w 654"/>
                    <a:gd name="T21" fmla="*/ 674 h 694"/>
                    <a:gd name="T22" fmla="*/ 439 w 654"/>
                    <a:gd name="T23" fmla="*/ 657 h 694"/>
                    <a:gd name="T24" fmla="*/ 412 w 654"/>
                    <a:gd name="T25" fmla="*/ 618 h 694"/>
                    <a:gd name="T26" fmla="*/ 404 w 654"/>
                    <a:gd name="T27" fmla="*/ 568 h 694"/>
                    <a:gd name="T28" fmla="*/ 387 w 654"/>
                    <a:gd name="T29" fmla="*/ 545 h 694"/>
                    <a:gd name="T30" fmla="*/ 360 w 654"/>
                    <a:gd name="T31" fmla="*/ 548 h 694"/>
                    <a:gd name="T32" fmla="*/ 334 w 654"/>
                    <a:gd name="T33" fmla="*/ 509 h 694"/>
                    <a:gd name="T34" fmla="*/ 313 w 654"/>
                    <a:gd name="T35" fmla="*/ 504 h 694"/>
                    <a:gd name="T36" fmla="*/ 278 w 654"/>
                    <a:gd name="T37" fmla="*/ 509 h 694"/>
                    <a:gd name="T38" fmla="*/ 249 w 654"/>
                    <a:gd name="T39" fmla="*/ 515 h 694"/>
                    <a:gd name="T40" fmla="*/ 223 w 654"/>
                    <a:gd name="T41" fmla="*/ 537 h 694"/>
                    <a:gd name="T42" fmla="*/ 187 w 654"/>
                    <a:gd name="T43" fmla="*/ 554 h 694"/>
                    <a:gd name="T44" fmla="*/ 150 w 654"/>
                    <a:gd name="T45" fmla="*/ 579 h 694"/>
                    <a:gd name="T46" fmla="*/ 130 w 654"/>
                    <a:gd name="T47" fmla="*/ 590 h 694"/>
                    <a:gd name="T48" fmla="*/ 76 w 654"/>
                    <a:gd name="T49" fmla="*/ 584 h 694"/>
                    <a:gd name="T50" fmla="*/ 64 w 654"/>
                    <a:gd name="T51" fmla="*/ 571 h 694"/>
                    <a:gd name="T52" fmla="*/ 64 w 654"/>
                    <a:gd name="T53" fmla="*/ 495 h 694"/>
                    <a:gd name="T54" fmla="*/ 47 w 654"/>
                    <a:gd name="T55" fmla="*/ 451 h 694"/>
                    <a:gd name="T56" fmla="*/ 29 w 654"/>
                    <a:gd name="T57" fmla="*/ 415 h 694"/>
                    <a:gd name="T58" fmla="*/ 6 w 654"/>
                    <a:gd name="T59" fmla="*/ 287 h 694"/>
                    <a:gd name="T60" fmla="*/ 8 w 654"/>
                    <a:gd name="T61" fmla="*/ 245 h 694"/>
                    <a:gd name="T62" fmla="*/ 54 w 654"/>
                    <a:gd name="T63" fmla="*/ 223 h 694"/>
                    <a:gd name="T64" fmla="*/ 89 w 654"/>
                    <a:gd name="T65" fmla="*/ 217 h 694"/>
                    <a:gd name="T66" fmla="*/ 109 w 654"/>
                    <a:gd name="T67" fmla="*/ 206 h 694"/>
                    <a:gd name="T68" fmla="*/ 120 w 654"/>
                    <a:gd name="T69" fmla="*/ 170 h 694"/>
                    <a:gd name="T70" fmla="*/ 117 w 654"/>
                    <a:gd name="T71" fmla="*/ 150 h 694"/>
                    <a:gd name="T72" fmla="*/ 163 w 654"/>
                    <a:gd name="T73" fmla="*/ 100 h 694"/>
                    <a:gd name="T74" fmla="*/ 200 w 654"/>
                    <a:gd name="T75" fmla="*/ 64 h 694"/>
                    <a:gd name="T76" fmla="*/ 233 w 654"/>
                    <a:gd name="T77" fmla="*/ 89 h 694"/>
                    <a:gd name="T78" fmla="*/ 258 w 654"/>
                    <a:gd name="T79" fmla="*/ 61 h 694"/>
                    <a:gd name="T80" fmla="*/ 284 w 654"/>
                    <a:gd name="T81" fmla="*/ 28 h 694"/>
                    <a:gd name="T82" fmla="*/ 311 w 654"/>
                    <a:gd name="T83" fmla="*/ 8 h 694"/>
                    <a:gd name="T84" fmla="*/ 354 w 654"/>
                    <a:gd name="T85" fmla="*/ 14 h 694"/>
                    <a:gd name="T86" fmla="*/ 369 w 654"/>
                    <a:gd name="T87" fmla="*/ 39 h 694"/>
                    <a:gd name="T88" fmla="*/ 369 w 654"/>
                    <a:gd name="T89" fmla="*/ 70 h 694"/>
                    <a:gd name="T90" fmla="*/ 406 w 654"/>
                    <a:gd name="T91" fmla="*/ 125 h 694"/>
                    <a:gd name="T92" fmla="*/ 437 w 654"/>
                    <a:gd name="T93" fmla="*/ 142 h 694"/>
                    <a:gd name="T94" fmla="*/ 463 w 654"/>
                    <a:gd name="T95" fmla="*/ 89 h 694"/>
                    <a:gd name="T96" fmla="*/ 470 w 654"/>
                    <a:gd name="T97" fmla="*/ 0 h 69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16">
                  <a:extLst>
                    <a:ext uri="{FF2B5EF4-FFF2-40B4-BE49-F238E27FC236}">
                      <a16:creationId xmlns:a16="http://schemas.microsoft.com/office/drawing/2014/main" id="{1B0015BC-FF2A-4DCC-8C3D-FF6CB483D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3" y="2653"/>
                  <a:ext cx="363" cy="95"/>
                </a:xfrm>
                <a:custGeom>
                  <a:avLst/>
                  <a:gdLst>
                    <a:gd name="T0" fmla="*/ 27 w 363"/>
                    <a:gd name="T1" fmla="*/ 14 h 95"/>
                    <a:gd name="T2" fmla="*/ 72 w 363"/>
                    <a:gd name="T3" fmla="*/ 14 h 95"/>
                    <a:gd name="T4" fmla="*/ 99 w 363"/>
                    <a:gd name="T5" fmla="*/ 17 h 95"/>
                    <a:gd name="T6" fmla="*/ 123 w 363"/>
                    <a:gd name="T7" fmla="*/ 44 h 95"/>
                    <a:gd name="T8" fmla="*/ 144 w 363"/>
                    <a:gd name="T9" fmla="*/ 50 h 95"/>
                    <a:gd name="T10" fmla="*/ 177 w 363"/>
                    <a:gd name="T11" fmla="*/ 61 h 95"/>
                    <a:gd name="T12" fmla="*/ 197 w 363"/>
                    <a:gd name="T13" fmla="*/ 66 h 95"/>
                    <a:gd name="T14" fmla="*/ 204 w 363"/>
                    <a:gd name="T15" fmla="*/ 44 h 95"/>
                    <a:gd name="T16" fmla="*/ 247 w 363"/>
                    <a:gd name="T17" fmla="*/ 50 h 95"/>
                    <a:gd name="T18" fmla="*/ 278 w 363"/>
                    <a:gd name="T19" fmla="*/ 58 h 95"/>
                    <a:gd name="T20" fmla="*/ 300 w 363"/>
                    <a:gd name="T21" fmla="*/ 61 h 95"/>
                    <a:gd name="T22" fmla="*/ 315 w 363"/>
                    <a:gd name="T23" fmla="*/ 50 h 95"/>
                    <a:gd name="T24" fmla="*/ 341 w 363"/>
                    <a:gd name="T25" fmla="*/ 44 h 95"/>
                    <a:gd name="T26" fmla="*/ 362 w 363"/>
                    <a:gd name="T27" fmla="*/ 39 h 95"/>
                    <a:gd name="T28" fmla="*/ 356 w 363"/>
                    <a:gd name="T29" fmla="*/ 66 h 95"/>
                    <a:gd name="T30" fmla="*/ 341 w 363"/>
                    <a:gd name="T31" fmla="*/ 75 h 95"/>
                    <a:gd name="T32" fmla="*/ 329 w 363"/>
                    <a:gd name="T33" fmla="*/ 77 h 95"/>
                    <a:gd name="T34" fmla="*/ 313 w 363"/>
                    <a:gd name="T35" fmla="*/ 86 h 95"/>
                    <a:gd name="T36" fmla="*/ 298 w 363"/>
                    <a:gd name="T37" fmla="*/ 86 h 95"/>
                    <a:gd name="T38" fmla="*/ 284 w 363"/>
                    <a:gd name="T39" fmla="*/ 88 h 95"/>
                    <a:gd name="T40" fmla="*/ 263 w 363"/>
                    <a:gd name="T41" fmla="*/ 94 h 95"/>
                    <a:gd name="T42" fmla="*/ 249 w 363"/>
                    <a:gd name="T43" fmla="*/ 75 h 95"/>
                    <a:gd name="T44" fmla="*/ 234 w 363"/>
                    <a:gd name="T45" fmla="*/ 94 h 95"/>
                    <a:gd name="T46" fmla="*/ 212 w 363"/>
                    <a:gd name="T47" fmla="*/ 75 h 95"/>
                    <a:gd name="T48" fmla="*/ 200 w 363"/>
                    <a:gd name="T49" fmla="*/ 77 h 95"/>
                    <a:gd name="T50" fmla="*/ 183 w 363"/>
                    <a:gd name="T51" fmla="*/ 86 h 95"/>
                    <a:gd name="T52" fmla="*/ 165 w 363"/>
                    <a:gd name="T53" fmla="*/ 80 h 95"/>
                    <a:gd name="T54" fmla="*/ 146 w 363"/>
                    <a:gd name="T55" fmla="*/ 77 h 95"/>
                    <a:gd name="T56" fmla="*/ 127 w 363"/>
                    <a:gd name="T57" fmla="*/ 86 h 95"/>
                    <a:gd name="T58" fmla="*/ 101 w 363"/>
                    <a:gd name="T59" fmla="*/ 72 h 95"/>
                    <a:gd name="T60" fmla="*/ 66 w 363"/>
                    <a:gd name="T61" fmla="*/ 64 h 95"/>
                    <a:gd name="T62" fmla="*/ 41 w 363"/>
                    <a:gd name="T63" fmla="*/ 55 h 95"/>
                    <a:gd name="T64" fmla="*/ 16 w 363"/>
                    <a:gd name="T65" fmla="*/ 41 h 95"/>
                    <a:gd name="T66" fmla="*/ 2 w 363"/>
                    <a:gd name="T67" fmla="*/ 36 h 95"/>
                    <a:gd name="T68" fmla="*/ 0 w 363"/>
                    <a:gd name="T69" fmla="*/ 0 h 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17">
                  <a:extLst>
                    <a:ext uri="{FF2B5EF4-FFF2-40B4-BE49-F238E27FC236}">
                      <a16:creationId xmlns:a16="http://schemas.microsoft.com/office/drawing/2014/main" id="{0C777E77-5E25-4D45-B2CD-95C64A282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1" y="2468"/>
                  <a:ext cx="165" cy="182"/>
                </a:xfrm>
                <a:custGeom>
                  <a:avLst/>
                  <a:gdLst>
                    <a:gd name="T0" fmla="*/ 80 w 165"/>
                    <a:gd name="T1" fmla="*/ 3 h 182"/>
                    <a:gd name="T2" fmla="*/ 137 w 165"/>
                    <a:gd name="T3" fmla="*/ 0 h 182"/>
                    <a:gd name="T4" fmla="*/ 146 w 165"/>
                    <a:gd name="T5" fmla="*/ 22 h 182"/>
                    <a:gd name="T6" fmla="*/ 131 w 165"/>
                    <a:gd name="T7" fmla="*/ 36 h 182"/>
                    <a:gd name="T8" fmla="*/ 127 w 165"/>
                    <a:gd name="T9" fmla="*/ 47 h 182"/>
                    <a:gd name="T10" fmla="*/ 115 w 165"/>
                    <a:gd name="T11" fmla="*/ 61 h 182"/>
                    <a:gd name="T12" fmla="*/ 102 w 165"/>
                    <a:gd name="T13" fmla="*/ 64 h 182"/>
                    <a:gd name="T14" fmla="*/ 88 w 165"/>
                    <a:gd name="T15" fmla="*/ 56 h 182"/>
                    <a:gd name="T16" fmla="*/ 72 w 165"/>
                    <a:gd name="T17" fmla="*/ 36 h 182"/>
                    <a:gd name="T18" fmla="*/ 53 w 165"/>
                    <a:gd name="T19" fmla="*/ 36 h 182"/>
                    <a:gd name="T20" fmla="*/ 51 w 165"/>
                    <a:gd name="T21" fmla="*/ 64 h 182"/>
                    <a:gd name="T22" fmla="*/ 53 w 165"/>
                    <a:gd name="T23" fmla="*/ 81 h 182"/>
                    <a:gd name="T24" fmla="*/ 72 w 165"/>
                    <a:gd name="T25" fmla="*/ 70 h 182"/>
                    <a:gd name="T26" fmla="*/ 86 w 165"/>
                    <a:gd name="T27" fmla="*/ 75 h 182"/>
                    <a:gd name="T28" fmla="*/ 82 w 165"/>
                    <a:gd name="T29" fmla="*/ 92 h 182"/>
                    <a:gd name="T30" fmla="*/ 80 w 165"/>
                    <a:gd name="T31" fmla="*/ 103 h 182"/>
                    <a:gd name="T32" fmla="*/ 82 w 165"/>
                    <a:gd name="T33" fmla="*/ 120 h 182"/>
                    <a:gd name="T34" fmla="*/ 92 w 165"/>
                    <a:gd name="T35" fmla="*/ 128 h 182"/>
                    <a:gd name="T36" fmla="*/ 88 w 165"/>
                    <a:gd name="T37" fmla="*/ 148 h 182"/>
                    <a:gd name="T38" fmla="*/ 82 w 165"/>
                    <a:gd name="T39" fmla="*/ 170 h 182"/>
                    <a:gd name="T40" fmla="*/ 68 w 165"/>
                    <a:gd name="T41" fmla="*/ 175 h 182"/>
                    <a:gd name="T42" fmla="*/ 62 w 165"/>
                    <a:gd name="T43" fmla="*/ 164 h 182"/>
                    <a:gd name="T44" fmla="*/ 55 w 165"/>
                    <a:gd name="T45" fmla="*/ 139 h 182"/>
                    <a:gd name="T46" fmla="*/ 55 w 165"/>
                    <a:gd name="T47" fmla="*/ 114 h 182"/>
                    <a:gd name="T48" fmla="*/ 35 w 165"/>
                    <a:gd name="T49" fmla="*/ 114 h 182"/>
                    <a:gd name="T50" fmla="*/ 23 w 165"/>
                    <a:gd name="T51" fmla="*/ 117 h 182"/>
                    <a:gd name="T52" fmla="*/ 39 w 165"/>
                    <a:gd name="T53" fmla="*/ 128 h 182"/>
                    <a:gd name="T54" fmla="*/ 47 w 165"/>
                    <a:gd name="T55" fmla="*/ 145 h 182"/>
                    <a:gd name="T56" fmla="*/ 41 w 165"/>
                    <a:gd name="T57" fmla="*/ 167 h 182"/>
                    <a:gd name="T58" fmla="*/ 29 w 165"/>
                    <a:gd name="T59" fmla="*/ 181 h 182"/>
                    <a:gd name="T60" fmla="*/ 29 w 165"/>
                    <a:gd name="T61" fmla="*/ 164 h 182"/>
                    <a:gd name="T62" fmla="*/ 21 w 165"/>
                    <a:gd name="T63" fmla="*/ 145 h 182"/>
                    <a:gd name="T64" fmla="*/ 10 w 165"/>
                    <a:gd name="T65" fmla="*/ 128 h 182"/>
                    <a:gd name="T66" fmla="*/ 2 w 165"/>
                    <a:gd name="T67" fmla="*/ 109 h 182"/>
                    <a:gd name="T68" fmla="*/ 16 w 165"/>
                    <a:gd name="T69" fmla="*/ 86 h 182"/>
                    <a:gd name="T70" fmla="*/ 23 w 165"/>
                    <a:gd name="T71" fmla="*/ 58 h 182"/>
                    <a:gd name="T72" fmla="*/ 25 w 165"/>
                    <a:gd name="T73" fmla="*/ 39 h 182"/>
                    <a:gd name="T74" fmla="*/ 23 w 165"/>
                    <a:gd name="T75" fmla="*/ 22 h 1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18">
                  <a:extLst>
                    <a:ext uri="{FF2B5EF4-FFF2-40B4-BE49-F238E27FC236}">
                      <a16:creationId xmlns:a16="http://schemas.microsoft.com/office/drawing/2014/main" id="{F754FE0C-D190-46EA-8583-20A853E90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9" y="2387"/>
                  <a:ext cx="182" cy="249"/>
                </a:xfrm>
                <a:custGeom>
                  <a:avLst/>
                  <a:gdLst>
                    <a:gd name="T0" fmla="*/ 0 w 182"/>
                    <a:gd name="T1" fmla="*/ 83 h 249"/>
                    <a:gd name="T2" fmla="*/ 37 w 182"/>
                    <a:gd name="T3" fmla="*/ 44 h 249"/>
                    <a:gd name="T4" fmla="*/ 56 w 182"/>
                    <a:gd name="T5" fmla="*/ 28 h 249"/>
                    <a:gd name="T6" fmla="*/ 66 w 182"/>
                    <a:gd name="T7" fmla="*/ 14 h 249"/>
                    <a:gd name="T8" fmla="*/ 95 w 182"/>
                    <a:gd name="T9" fmla="*/ 0 h 249"/>
                    <a:gd name="T10" fmla="*/ 111 w 182"/>
                    <a:gd name="T11" fmla="*/ 30 h 249"/>
                    <a:gd name="T12" fmla="*/ 127 w 182"/>
                    <a:gd name="T13" fmla="*/ 17 h 249"/>
                    <a:gd name="T14" fmla="*/ 132 w 182"/>
                    <a:gd name="T15" fmla="*/ 8 h 249"/>
                    <a:gd name="T16" fmla="*/ 146 w 182"/>
                    <a:gd name="T17" fmla="*/ 0 h 249"/>
                    <a:gd name="T18" fmla="*/ 154 w 182"/>
                    <a:gd name="T19" fmla="*/ 0 h 249"/>
                    <a:gd name="T20" fmla="*/ 156 w 182"/>
                    <a:gd name="T21" fmla="*/ 11 h 249"/>
                    <a:gd name="T22" fmla="*/ 156 w 182"/>
                    <a:gd name="T23" fmla="*/ 19 h 249"/>
                    <a:gd name="T24" fmla="*/ 148 w 182"/>
                    <a:gd name="T25" fmla="*/ 33 h 249"/>
                    <a:gd name="T26" fmla="*/ 148 w 182"/>
                    <a:gd name="T27" fmla="*/ 41 h 249"/>
                    <a:gd name="T28" fmla="*/ 169 w 182"/>
                    <a:gd name="T29" fmla="*/ 77 h 249"/>
                    <a:gd name="T30" fmla="*/ 173 w 182"/>
                    <a:gd name="T31" fmla="*/ 99 h 249"/>
                    <a:gd name="T32" fmla="*/ 179 w 182"/>
                    <a:gd name="T33" fmla="*/ 99 h 249"/>
                    <a:gd name="T34" fmla="*/ 181 w 182"/>
                    <a:gd name="T35" fmla="*/ 110 h 249"/>
                    <a:gd name="T36" fmla="*/ 173 w 182"/>
                    <a:gd name="T37" fmla="*/ 121 h 249"/>
                    <a:gd name="T38" fmla="*/ 167 w 182"/>
                    <a:gd name="T39" fmla="*/ 116 h 249"/>
                    <a:gd name="T40" fmla="*/ 154 w 182"/>
                    <a:gd name="T41" fmla="*/ 124 h 249"/>
                    <a:gd name="T42" fmla="*/ 156 w 182"/>
                    <a:gd name="T43" fmla="*/ 146 h 249"/>
                    <a:gd name="T44" fmla="*/ 140 w 182"/>
                    <a:gd name="T45" fmla="*/ 160 h 249"/>
                    <a:gd name="T46" fmla="*/ 140 w 182"/>
                    <a:gd name="T47" fmla="*/ 196 h 249"/>
                    <a:gd name="T48" fmla="*/ 140 w 182"/>
                    <a:gd name="T49" fmla="*/ 220 h 249"/>
                    <a:gd name="T50" fmla="*/ 132 w 182"/>
                    <a:gd name="T51" fmla="*/ 231 h 249"/>
                    <a:gd name="T52" fmla="*/ 127 w 182"/>
                    <a:gd name="T53" fmla="*/ 248 h 249"/>
                    <a:gd name="T54" fmla="*/ 119 w 182"/>
                    <a:gd name="T55" fmla="*/ 245 h 249"/>
                    <a:gd name="T56" fmla="*/ 107 w 182"/>
                    <a:gd name="T57" fmla="*/ 237 h 249"/>
                    <a:gd name="T58" fmla="*/ 97 w 182"/>
                    <a:gd name="T59" fmla="*/ 229 h 249"/>
                    <a:gd name="T60" fmla="*/ 90 w 182"/>
                    <a:gd name="T61" fmla="*/ 215 h 249"/>
                    <a:gd name="T62" fmla="*/ 62 w 182"/>
                    <a:gd name="T63" fmla="*/ 218 h 249"/>
                    <a:gd name="T64" fmla="*/ 39 w 182"/>
                    <a:gd name="T65" fmla="*/ 209 h 249"/>
                    <a:gd name="T66" fmla="*/ 23 w 182"/>
                    <a:gd name="T67" fmla="*/ 187 h 249"/>
                    <a:gd name="T68" fmla="*/ 14 w 182"/>
                    <a:gd name="T69" fmla="*/ 171 h 249"/>
                    <a:gd name="T70" fmla="*/ 6 w 182"/>
                    <a:gd name="T71" fmla="*/ 157 h 249"/>
                    <a:gd name="T72" fmla="*/ 6 w 182"/>
                    <a:gd name="T73" fmla="*/ 130 h 249"/>
                    <a:gd name="T74" fmla="*/ 0 w 182"/>
                    <a:gd name="T75" fmla="*/ 83 h 24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19">
                  <a:extLst>
                    <a:ext uri="{FF2B5EF4-FFF2-40B4-BE49-F238E27FC236}">
                      <a16:creationId xmlns:a16="http://schemas.microsoft.com/office/drawing/2014/main" id="{7A682F3C-FE36-4D2B-969E-035B437A0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2529"/>
                  <a:ext cx="348" cy="235"/>
                </a:xfrm>
                <a:custGeom>
                  <a:avLst/>
                  <a:gdLst>
                    <a:gd name="T0" fmla="*/ 31 w 348"/>
                    <a:gd name="T1" fmla="*/ 3 h 235"/>
                    <a:gd name="T2" fmla="*/ 68 w 348"/>
                    <a:gd name="T3" fmla="*/ 39 h 235"/>
                    <a:gd name="T4" fmla="*/ 74 w 348"/>
                    <a:gd name="T5" fmla="*/ 56 h 235"/>
                    <a:gd name="T6" fmla="*/ 96 w 348"/>
                    <a:gd name="T7" fmla="*/ 47 h 235"/>
                    <a:gd name="T8" fmla="*/ 107 w 348"/>
                    <a:gd name="T9" fmla="*/ 53 h 235"/>
                    <a:gd name="T10" fmla="*/ 121 w 348"/>
                    <a:gd name="T11" fmla="*/ 39 h 235"/>
                    <a:gd name="T12" fmla="*/ 140 w 348"/>
                    <a:gd name="T13" fmla="*/ 31 h 235"/>
                    <a:gd name="T14" fmla="*/ 185 w 348"/>
                    <a:gd name="T15" fmla="*/ 47 h 235"/>
                    <a:gd name="T16" fmla="*/ 212 w 348"/>
                    <a:gd name="T17" fmla="*/ 67 h 235"/>
                    <a:gd name="T18" fmla="*/ 234 w 348"/>
                    <a:gd name="T19" fmla="*/ 81 h 235"/>
                    <a:gd name="T20" fmla="*/ 271 w 348"/>
                    <a:gd name="T21" fmla="*/ 111 h 235"/>
                    <a:gd name="T22" fmla="*/ 275 w 348"/>
                    <a:gd name="T23" fmla="*/ 128 h 235"/>
                    <a:gd name="T24" fmla="*/ 292 w 348"/>
                    <a:gd name="T25" fmla="*/ 142 h 235"/>
                    <a:gd name="T26" fmla="*/ 306 w 348"/>
                    <a:gd name="T27" fmla="*/ 148 h 235"/>
                    <a:gd name="T28" fmla="*/ 322 w 348"/>
                    <a:gd name="T29" fmla="*/ 176 h 235"/>
                    <a:gd name="T30" fmla="*/ 333 w 348"/>
                    <a:gd name="T31" fmla="*/ 192 h 235"/>
                    <a:gd name="T32" fmla="*/ 335 w 348"/>
                    <a:gd name="T33" fmla="*/ 234 h 235"/>
                    <a:gd name="T34" fmla="*/ 320 w 348"/>
                    <a:gd name="T35" fmla="*/ 234 h 235"/>
                    <a:gd name="T36" fmla="*/ 310 w 348"/>
                    <a:gd name="T37" fmla="*/ 226 h 235"/>
                    <a:gd name="T38" fmla="*/ 275 w 348"/>
                    <a:gd name="T39" fmla="*/ 184 h 235"/>
                    <a:gd name="T40" fmla="*/ 240 w 348"/>
                    <a:gd name="T41" fmla="*/ 184 h 235"/>
                    <a:gd name="T42" fmla="*/ 228 w 348"/>
                    <a:gd name="T43" fmla="*/ 198 h 235"/>
                    <a:gd name="T44" fmla="*/ 218 w 348"/>
                    <a:gd name="T45" fmla="*/ 206 h 235"/>
                    <a:gd name="T46" fmla="*/ 197 w 348"/>
                    <a:gd name="T47" fmla="*/ 217 h 235"/>
                    <a:gd name="T48" fmla="*/ 177 w 348"/>
                    <a:gd name="T49" fmla="*/ 212 h 235"/>
                    <a:gd name="T50" fmla="*/ 160 w 348"/>
                    <a:gd name="T51" fmla="*/ 212 h 235"/>
                    <a:gd name="T52" fmla="*/ 138 w 348"/>
                    <a:gd name="T53" fmla="*/ 159 h 235"/>
                    <a:gd name="T54" fmla="*/ 113 w 348"/>
                    <a:gd name="T55" fmla="*/ 111 h 235"/>
                    <a:gd name="T56" fmla="*/ 82 w 348"/>
                    <a:gd name="T57" fmla="*/ 95 h 235"/>
                    <a:gd name="T58" fmla="*/ 53 w 348"/>
                    <a:gd name="T59" fmla="*/ 92 h 235"/>
                    <a:gd name="T60" fmla="*/ 23 w 348"/>
                    <a:gd name="T61" fmla="*/ 75 h 235"/>
                    <a:gd name="T62" fmla="*/ 25 w 348"/>
                    <a:gd name="T63" fmla="*/ 25 h 2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20">
                  <a:extLst>
                    <a:ext uri="{FF2B5EF4-FFF2-40B4-BE49-F238E27FC236}">
                      <a16:creationId xmlns:a16="http://schemas.microsoft.com/office/drawing/2014/main" id="{82E207EA-EC6D-4692-90BD-C8C4415C9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2362"/>
                  <a:ext cx="209" cy="310"/>
                </a:xfrm>
                <a:custGeom>
                  <a:avLst/>
                  <a:gdLst>
                    <a:gd name="T0" fmla="*/ 0 w 209"/>
                    <a:gd name="T1" fmla="*/ 8 h 310"/>
                    <a:gd name="T2" fmla="*/ 21 w 209"/>
                    <a:gd name="T3" fmla="*/ 0 h 310"/>
                    <a:gd name="T4" fmla="*/ 46 w 209"/>
                    <a:gd name="T5" fmla="*/ 14 h 310"/>
                    <a:gd name="T6" fmla="*/ 50 w 209"/>
                    <a:gd name="T7" fmla="*/ 28 h 310"/>
                    <a:gd name="T8" fmla="*/ 50 w 209"/>
                    <a:gd name="T9" fmla="*/ 33 h 310"/>
                    <a:gd name="T10" fmla="*/ 56 w 209"/>
                    <a:gd name="T11" fmla="*/ 36 h 310"/>
                    <a:gd name="T12" fmla="*/ 56 w 209"/>
                    <a:gd name="T13" fmla="*/ 42 h 310"/>
                    <a:gd name="T14" fmla="*/ 64 w 209"/>
                    <a:gd name="T15" fmla="*/ 45 h 310"/>
                    <a:gd name="T16" fmla="*/ 64 w 209"/>
                    <a:gd name="T17" fmla="*/ 56 h 310"/>
                    <a:gd name="T18" fmla="*/ 89 w 209"/>
                    <a:gd name="T19" fmla="*/ 89 h 310"/>
                    <a:gd name="T20" fmla="*/ 92 w 209"/>
                    <a:gd name="T21" fmla="*/ 89 h 310"/>
                    <a:gd name="T22" fmla="*/ 96 w 209"/>
                    <a:gd name="T23" fmla="*/ 97 h 310"/>
                    <a:gd name="T24" fmla="*/ 100 w 209"/>
                    <a:gd name="T25" fmla="*/ 106 h 310"/>
                    <a:gd name="T26" fmla="*/ 104 w 209"/>
                    <a:gd name="T27" fmla="*/ 106 h 310"/>
                    <a:gd name="T28" fmla="*/ 121 w 209"/>
                    <a:gd name="T29" fmla="*/ 117 h 310"/>
                    <a:gd name="T30" fmla="*/ 154 w 209"/>
                    <a:gd name="T31" fmla="*/ 122 h 310"/>
                    <a:gd name="T32" fmla="*/ 156 w 209"/>
                    <a:gd name="T33" fmla="*/ 161 h 310"/>
                    <a:gd name="T34" fmla="*/ 164 w 209"/>
                    <a:gd name="T35" fmla="*/ 167 h 310"/>
                    <a:gd name="T36" fmla="*/ 162 w 209"/>
                    <a:gd name="T37" fmla="*/ 181 h 310"/>
                    <a:gd name="T38" fmla="*/ 181 w 209"/>
                    <a:gd name="T39" fmla="*/ 200 h 310"/>
                    <a:gd name="T40" fmla="*/ 198 w 209"/>
                    <a:gd name="T41" fmla="*/ 209 h 310"/>
                    <a:gd name="T42" fmla="*/ 198 w 209"/>
                    <a:gd name="T43" fmla="*/ 273 h 310"/>
                    <a:gd name="T44" fmla="*/ 208 w 209"/>
                    <a:gd name="T45" fmla="*/ 298 h 310"/>
                    <a:gd name="T46" fmla="*/ 202 w 209"/>
                    <a:gd name="T47" fmla="*/ 306 h 310"/>
                    <a:gd name="T48" fmla="*/ 191 w 209"/>
                    <a:gd name="T49" fmla="*/ 309 h 310"/>
                    <a:gd name="T50" fmla="*/ 189 w 209"/>
                    <a:gd name="T51" fmla="*/ 287 h 310"/>
                    <a:gd name="T52" fmla="*/ 169 w 209"/>
                    <a:gd name="T53" fmla="*/ 309 h 310"/>
                    <a:gd name="T54" fmla="*/ 156 w 209"/>
                    <a:gd name="T55" fmla="*/ 276 h 310"/>
                    <a:gd name="T56" fmla="*/ 148 w 209"/>
                    <a:gd name="T57" fmla="*/ 253 h 310"/>
                    <a:gd name="T58" fmla="*/ 125 w 209"/>
                    <a:gd name="T59" fmla="*/ 223 h 310"/>
                    <a:gd name="T60" fmla="*/ 119 w 209"/>
                    <a:gd name="T61" fmla="*/ 223 h 310"/>
                    <a:gd name="T62" fmla="*/ 98 w 209"/>
                    <a:gd name="T63" fmla="*/ 206 h 310"/>
                    <a:gd name="T64" fmla="*/ 94 w 209"/>
                    <a:gd name="T65" fmla="*/ 189 h 310"/>
                    <a:gd name="T66" fmla="*/ 94 w 209"/>
                    <a:gd name="T67" fmla="*/ 178 h 310"/>
                    <a:gd name="T68" fmla="*/ 77 w 209"/>
                    <a:gd name="T69" fmla="*/ 134 h 310"/>
                    <a:gd name="T70" fmla="*/ 69 w 209"/>
                    <a:gd name="T71" fmla="*/ 106 h 310"/>
                    <a:gd name="T72" fmla="*/ 48 w 209"/>
                    <a:gd name="T73" fmla="*/ 81 h 310"/>
                    <a:gd name="T74" fmla="*/ 19 w 209"/>
                    <a:gd name="T75" fmla="*/ 42 h 310"/>
                    <a:gd name="T76" fmla="*/ 0 w 209"/>
                    <a:gd name="T77" fmla="*/ 8 h 3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21">
                  <a:extLst>
                    <a:ext uri="{FF2B5EF4-FFF2-40B4-BE49-F238E27FC236}">
                      <a16:creationId xmlns:a16="http://schemas.microsoft.com/office/drawing/2014/main" id="{F90A72F9-2FE9-4B74-B11E-810CECD87F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" y="2029"/>
                  <a:ext cx="205" cy="341"/>
                </a:xfrm>
                <a:custGeom>
                  <a:avLst/>
                  <a:gdLst>
                    <a:gd name="T0" fmla="*/ 14 w 205"/>
                    <a:gd name="T1" fmla="*/ 0 h 341"/>
                    <a:gd name="T2" fmla="*/ 31 w 205"/>
                    <a:gd name="T3" fmla="*/ 0 h 341"/>
                    <a:gd name="T4" fmla="*/ 51 w 205"/>
                    <a:gd name="T5" fmla="*/ 36 h 341"/>
                    <a:gd name="T6" fmla="*/ 47 w 205"/>
                    <a:gd name="T7" fmla="*/ 70 h 341"/>
                    <a:gd name="T8" fmla="*/ 59 w 205"/>
                    <a:gd name="T9" fmla="*/ 81 h 341"/>
                    <a:gd name="T10" fmla="*/ 65 w 205"/>
                    <a:gd name="T11" fmla="*/ 103 h 341"/>
                    <a:gd name="T12" fmla="*/ 78 w 205"/>
                    <a:gd name="T13" fmla="*/ 114 h 341"/>
                    <a:gd name="T14" fmla="*/ 94 w 205"/>
                    <a:gd name="T15" fmla="*/ 117 h 341"/>
                    <a:gd name="T16" fmla="*/ 118 w 205"/>
                    <a:gd name="T17" fmla="*/ 134 h 341"/>
                    <a:gd name="T18" fmla="*/ 133 w 205"/>
                    <a:gd name="T19" fmla="*/ 153 h 341"/>
                    <a:gd name="T20" fmla="*/ 137 w 205"/>
                    <a:gd name="T21" fmla="*/ 153 h 341"/>
                    <a:gd name="T22" fmla="*/ 157 w 205"/>
                    <a:gd name="T23" fmla="*/ 170 h 341"/>
                    <a:gd name="T24" fmla="*/ 157 w 205"/>
                    <a:gd name="T25" fmla="*/ 212 h 341"/>
                    <a:gd name="T26" fmla="*/ 163 w 205"/>
                    <a:gd name="T27" fmla="*/ 231 h 341"/>
                    <a:gd name="T28" fmla="*/ 169 w 205"/>
                    <a:gd name="T29" fmla="*/ 242 h 341"/>
                    <a:gd name="T30" fmla="*/ 177 w 205"/>
                    <a:gd name="T31" fmla="*/ 254 h 341"/>
                    <a:gd name="T32" fmla="*/ 184 w 205"/>
                    <a:gd name="T33" fmla="*/ 268 h 341"/>
                    <a:gd name="T34" fmla="*/ 188 w 205"/>
                    <a:gd name="T35" fmla="*/ 284 h 341"/>
                    <a:gd name="T36" fmla="*/ 204 w 205"/>
                    <a:gd name="T37" fmla="*/ 298 h 341"/>
                    <a:gd name="T38" fmla="*/ 202 w 205"/>
                    <a:gd name="T39" fmla="*/ 315 h 341"/>
                    <a:gd name="T40" fmla="*/ 186 w 205"/>
                    <a:gd name="T41" fmla="*/ 318 h 341"/>
                    <a:gd name="T42" fmla="*/ 180 w 205"/>
                    <a:gd name="T43" fmla="*/ 304 h 341"/>
                    <a:gd name="T44" fmla="*/ 169 w 205"/>
                    <a:gd name="T45" fmla="*/ 304 h 341"/>
                    <a:gd name="T46" fmla="*/ 169 w 205"/>
                    <a:gd name="T47" fmla="*/ 340 h 341"/>
                    <a:gd name="T48" fmla="*/ 159 w 205"/>
                    <a:gd name="T49" fmla="*/ 340 h 341"/>
                    <a:gd name="T50" fmla="*/ 147 w 205"/>
                    <a:gd name="T51" fmla="*/ 323 h 341"/>
                    <a:gd name="T52" fmla="*/ 139 w 205"/>
                    <a:gd name="T53" fmla="*/ 315 h 341"/>
                    <a:gd name="T54" fmla="*/ 139 w 205"/>
                    <a:gd name="T55" fmla="*/ 295 h 341"/>
                    <a:gd name="T56" fmla="*/ 122 w 205"/>
                    <a:gd name="T57" fmla="*/ 295 h 341"/>
                    <a:gd name="T58" fmla="*/ 116 w 205"/>
                    <a:gd name="T59" fmla="*/ 315 h 341"/>
                    <a:gd name="T60" fmla="*/ 110 w 205"/>
                    <a:gd name="T61" fmla="*/ 295 h 341"/>
                    <a:gd name="T62" fmla="*/ 108 w 205"/>
                    <a:gd name="T63" fmla="*/ 276 h 341"/>
                    <a:gd name="T64" fmla="*/ 129 w 205"/>
                    <a:gd name="T65" fmla="*/ 268 h 341"/>
                    <a:gd name="T66" fmla="*/ 141 w 205"/>
                    <a:gd name="T67" fmla="*/ 273 h 341"/>
                    <a:gd name="T68" fmla="*/ 143 w 205"/>
                    <a:gd name="T69" fmla="*/ 240 h 341"/>
                    <a:gd name="T70" fmla="*/ 131 w 205"/>
                    <a:gd name="T71" fmla="*/ 229 h 341"/>
                    <a:gd name="T72" fmla="*/ 124 w 205"/>
                    <a:gd name="T73" fmla="*/ 201 h 341"/>
                    <a:gd name="T74" fmla="*/ 118 w 205"/>
                    <a:gd name="T75" fmla="*/ 167 h 341"/>
                    <a:gd name="T76" fmla="*/ 96 w 205"/>
                    <a:gd name="T77" fmla="*/ 156 h 341"/>
                    <a:gd name="T78" fmla="*/ 86 w 205"/>
                    <a:gd name="T79" fmla="*/ 142 h 341"/>
                    <a:gd name="T80" fmla="*/ 69 w 205"/>
                    <a:gd name="T81" fmla="*/ 134 h 341"/>
                    <a:gd name="T82" fmla="*/ 78 w 205"/>
                    <a:gd name="T83" fmla="*/ 164 h 341"/>
                    <a:gd name="T84" fmla="*/ 59 w 205"/>
                    <a:gd name="T85" fmla="*/ 178 h 341"/>
                    <a:gd name="T86" fmla="*/ 47 w 205"/>
                    <a:gd name="T87" fmla="*/ 145 h 341"/>
                    <a:gd name="T88" fmla="*/ 37 w 205"/>
                    <a:gd name="T89" fmla="*/ 137 h 341"/>
                    <a:gd name="T90" fmla="*/ 37 w 205"/>
                    <a:gd name="T91" fmla="*/ 117 h 341"/>
                    <a:gd name="T92" fmla="*/ 24 w 205"/>
                    <a:gd name="T93" fmla="*/ 95 h 341"/>
                    <a:gd name="T94" fmla="*/ 8 w 205"/>
                    <a:gd name="T95" fmla="*/ 81 h 341"/>
                    <a:gd name="T96" fmla="*/ 0 w 205"/>
                    <a:gd name="T97" fmla="*/ 67 h 341"/>
                    <a:gd name="T98" fmla="*/ 4 w 205"/>
                    <a:gd name="T99" fmla="*/ 56 h 341"/>
                    <a:gd name="T100" fmla="*/ 16 w 205"/>
                    <a:gd name="T101" fmla="*/ 61 h 341"/>
                    <a:gd name="T102" fmla="*/ 20 w 205"/>
                    <a:gd name="T103" fmla="*/ 47 h 341"/>
                    <a:gd name="T104" fmla="*/ 16 w 205"/>
                    <a:gd name="T105" fmla="*/ 28 h 341"/>
                    <a:gd name="T106" fmla="*/ 14 w 205"/>
                    <a:gd name="T107" fmla="*/ 0 h 34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22">
                  <a:extLst>
                    <a:ext uri="{FF2B5EF4-FFF2-40B4-BE49-F238E27FC236}">
                      <a16:creationId xmlns:a16="http://schemas.microsoft.com/office/drawing/2014/main" id="{746CD8DA-A162-4A34-B17A-EC29C214D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9" y="1452"/>
                  <a:ext cx="150" cy="289"/>
                </a:xfrm>
                <a:custGeom>
                  <a:avLst/>
                  <a:gdLst>
                    <a:gd name="T0" fmla="*/ 31 w 150"/>
                    <a:gd name="T1" fmla="*/ 0 h 289"/>
                    <a:gd name="T2" fmla="*/ 60 w 150"/>
                    <a:gd name="T3" fmla="*/ 20 h 289"/>
                    <a:gd name="T4" fmla="*/ 77 w 150"/>
                    <a:gd name="T5" fmla="*/ 36 h 289"/>
                    <a:gd name="T6" fmla="*/ 89 w 150"/>
                    <a:gd name="T7" fmla="*/ 62 h 289"/>
                    <a:gd name="T8" fmla="*/ 99 w 150"/>
                    <a:gd name="T9" fmla="*/ 62 h 289"/>
                    <a:gd name="T10" fmla="*/ 97 w 150"/>
                    <a:gd name="T11" fmla="*/ 78 h 289"/>
                    <a:gd name="T12" fmla="*/ 108 w 150"/>
                    <a:gd name="T13" fmla="*/ 89 h 289"/>
                    <a:gd name="T14" fmla="*/ 116 w 150"/>
                    <a:gd name="T15" fmla="*/ 106 h 289"/>
                    <a:gd name="T16" fmla="*/ 135 w 150"/>
                    <a:gd name="T17" fmla="*/ 140 h 289"/>
                    <a:gd name="T18" fmla="*/ 149 w 150"/>
                    <a:gd name="T19" fmla="*/ 179 h 289"/>
                    <a:gd name="T20" fmla="*/ 124 w 150"/>
                    <a:gd name="T21" fmla="*/ 176 h 289"/>
                    <a:gd name="T22" fmla="*/ 104 w 150"/>
                    <a:gd name="T23" fmla="*/ 171 h 289"/>
                    <a:gd name="T24" fmla="*/ 118 w 150"/>
                    <a:gd name="T25" fmla="*/ 199 h 289"/>
                    <a:gd name="T26" fmla="*/ 118 w 150"/>
                    <a:gd name="T27" fmla="*/ 215 h 289"/>
                    <a:gd name="T28" fmla="*/ 118 w 150"/>
                    <a:gd name="T29" fmla="*/ 232 h 289"/>
                    <a:gd name="T30" fmla="*/ 110 w 150"/>
                    <a:gd name="T31" fmla="*/ 224 h 289"/>
                    <a:gd name="T32" fmla="*/ 101 w 150"/>
                    <a:gd name="T33" fmla="*/ 210 h 289"/>
                    <a:gd name="T34" fmla="*/ 83 w 150"/>
                    <a:gd name="T35" fmla="*/ 193 h 289"/>
                    <a:gd name="T36" fmla="*/ 74 w 150"/>
                    <a:gd name="T37" fmla="*/ 185 h 289"/>
                    <a:gd name="T38" fmla="*/ 58 w 150"/>
                    <a:gd name="T39" fmla="*/ 193 h 289"/>
                    <a:gd name="T40" fmla="*/ 48 w 150"/>
                    <a:gd name="T41" fmla="*/ 199 h 289"/>
                    <a:gd name="T42" fmla="*/ 54 w 150"/>
                    <a:gd name="T43" fmla="*/ 213 h 289"/>
                    <a:gd name="T44" fmla="*/ 70 w 150"/>
                    <a:gd name="T45" fmla="*/ 224 h 289"/>
                    <a:gd name="T46" fmla="*/ 85 w 150"/>
                    <a:gd name="T47" fmla="*/ 235 h 289"/>
                    <a:gd name="T48" fmla="*/ 91 w 150"/>
                    <a:gd name="T49" fmla="*/ 254 h 289"/>
                    <a:gd name="T50" fmla="*/ 89 w 150"/>
                    <a:gd name="T51" fmla="*/ 280 h 289"/>
                    <a:gd name="T52" fmla="*/ 89 w 150"/>
                    <a:gd name="T53" fmla="*/ 288 h 289"/>
                    <a:gd name="T54" fmla="*/ 83 w 150"/>
                    <a:gd name="T55" fmla="*/ 288 h 289"/>
                    <a:gd name="T56" fmla="*/ 74 w 150"/>
                    <a:gd name="T57" fmla="*/ 280 h 289"/>
                    <a:gd name="T58" fmla="*/ 70 w 150"/>
                    <a:gd name="T59" fmla="*/ 277 h 289"/>
                    <a:gd name="T60" fmla="*/ 64 w 150"/>
                    <a:gd name="T61" fmla="*/ 271 h 289"/>
                    <a:gd name="T62" fmla="*/ 58 w 150"/>
                    <a:gd name="T63" fmla="*/ 285 h 289"/>
                    <a:gd name="T64" fmla="*/ 48 w 150"/>
                    <a:gd name="T65" fmla="*/ 288 h 289"/>
                    <a:gd name="T66" fmla="*/ 41 w 150"/>
                    <a:gd name="T67" fmla="*/ 277 h 289"/>
                    <a:gd name="T68" fmla="*/ 41 w 150"/>
                    <a:gd name="T69" fmla="*/ 252 h 289"/>
                    <a:gd name="T70" fmla="*/ 39 w 150"/>
                    <a:gd name="T71" fmla="*/ 238 h 289"/>
                    <a:gd name="T72" fmla="*/ 29 w 150"/>
                    <a:gd name="T73" fmla="*/ 229 h 289"/>
                    <a:gd name="T74" fmla="*/ 19 w 150"/>
                    <a:gd name="T75" fmla="*/ 243 h 289"/>
                    <a:gd name="T76" fmla="*/ 4 w 150"/>
                    <a:gd name="T77" fmla="*/ 243 h 289"/>
                    <a:gd name="T78" fmla="*/ 0 w 150"/>
                    <a:gd name="T79" fmla="*/ 232 h 289"/>
                    <a:gd name="T80" fmla="*/ 4 w 150"/>
                    <a:gd name="T81" fmla="*/ 204 h 289"/>
                    <a:gd name="T82" fmla="*/ 15 w 150"/>
                    <a:gd name="T83" fmla="*/ 187 h 289"/>
                    <a:gd name="T84" fmla="*/ 14 w 150"/>
                    <a:gd name="T85" fmla="*/ 143 h 289"/>
                    <a:gd name="T86" fmla="*/ 14 w 150"/>
                    <a:gd name="T87" fmla="*/ 131 h 289"/>
                    <a:gd name="T88" fmla="*/ 25 w 150"/>
                    <a:gd name="T89" fmla="*/ 129 h 289"/>
                    <a:gd name="T90" fmla="*/ 35 w 150"/>
                    <a:gd name="T91" fmla="*/ 140 h 289"/>
                    <a:gd name="T92" fmla="*/ 52 w 150"/>
                    <a:gd name="T93" fmla="*/ 145 h 289"/>
                    <a:gd name="T94" fmla="*/ 52 w 150"/>
                    <a:gd name="T95" fmla="*/ 126 h 289"/>
                    <a:gd name="T96" fmla="*/ 45 w 150"/>
                    <a:gd name="T97" fmla="*/ 115 h 289"/>
                    <a:gd name="T98" fmla="*/ 41 w 150"/>
                    <a:gd name="T99" fmla="*/ 106 h 289"/>
                    <a:gd name="T100" fmla="*/ 46 w 150"/>
                    <a:gd name="T101" fmla="*/ 106 h 289"/>
                    <a:gd name="T102" fmla="*/ 50 w 150"/>
                    <a:gd name="T103" fmla="*/ 106 h 289"/>
                    <a:gd name="T104" fmla="*/ 54 w 150"/>
                    <a:gd name="T105" fmla="*/ 106 h 289"/>
                    <a:gd name="T106" fmla="*/ 58 w 150"/>
                    <a:gd name="T107" fmla="*/ 106 h 289"/>
                    <a:gd name="T108" fmla="*/ 64 w 150"/>
                    <a:gd name="T109" fmla="*/ 98 h 289"/>
                    <a:gd name="T110" fmla="*/ 62 w 150"/>
                    <a:gd name="T111" fmla="*/ 89 h 289"/>
                    <a:gd name="T112" fmla="*/ 56 w 150"/>
                    <a:gd name="T113" fmla="*/ 70 h 289"/>
                    <a:gd name="T114" fmla="*/ 45 w 150"/>
                    <a:gd name="T115" fmla="*/ 50 h 289"/>
                    <a:gd name="T116" fmla="*/ 29 w 150"/>
                    <a:gd name="T117" fmla="*/ 39 h 289"/>
                    <a:gd name="T118" fmla="*/ 23 w 150"/>
                    <a:gd name="T119" fmla="*/ 28 h 289"/>
                    <a:gd name="T120" fmla="*/ 31 w 150"/>
                    <a:gd name="T121" fmla="*/ 0 h 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Freeform 23">
                  <a:extLst>
                    <a:ext uri="{FF2B5EF4-FFF2-40B4-BE49-F238E27FC236}">
                      <a16:creationId xmlns:a16="http://schemas.microsoft.com/office/drawing/2014/main" id="{DC02E5F6-3679-4545-967F-24863510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" y="1104"/>
                  <a:ext cx="165" cy="237"/>
                </a:xfrm>
                <a:custGeom>
                  <a:avLst/>
                  <a:gdLst>
                    <a:gd name="T0" fmla="*/ 0 w 165"/>
                    <a:gd name="T1" fmla="*/ 0 h 237"/>
                    <a:gd name="T2" fmla="*/ 16 w 165"/>
                    <a:gd name="T3" fmla="*/ 0 h 237"/>
                    <a:gd name="T4" fmla="*/ 21 w 165"/>
                    <a:gd name="T5" fmla="*/ 17 h 237"/>
                    <a:gd name="T6" fmla="*/ 43 w 165"/>
                    <a:gd name="T7" fmla="*/ 42 h 237"/>
                    <a:gd name="T8" fmla="*/ 53 w 165"/>
                    <a:gd name="T9" fmla="*/ 69 h 237"/>
                    <a:gd name="T10" fmla="*/ 68 w 165"/>
                    <a:gd name="T11" fmla="*/ 72 h 237"/>
                    <a:gd name="T12" fmla="*/ 80 w 165"/>
                    <a:gd name="T13" fmla="*/ 78 h 237"/>
                    <a:gd name="T14" fmla="*/ 90 w 165"/>
                    <a:gd name="T15" fmla="*/ 89 h 237"/>
                    <a:gd name="T16" fmla="*/ 102 w 165"/>
                    <a:gd name="T17" fmla="*/ 89 h 237"/>
                    <a:gd name="T18" fmla="*/ 115 w 165"/>
                    <a:gd name="T19" fmla="*/ 106 h 237"/>
                    <a:gd name="T20" fmla="*/ 127 w 165"/>
                    <a:gd name="T21" fmla="*/ 119 h 237"/>
                    <a:gd name="T22" fmla="*/ 141 w 165"/>
                    <a:gd name="T23" fmla="*/ 128 h 237"/>
                    <a:gd name="T24" fmla="*/ 139 w 165"/>
                    <a:gd name="T25" fmla="*/ 136 h 237"/>
                    <a:gd name="T26" fmla="*/ 131 w 165"/>
                    <a:gd name="T27" fmla="*/ 142 h 237"/>
                    <a:gd name="T28" fmla="*/ 123 w 165"/>
                    <a:gd name="T29" fmla="*/ 142 h 237"/>
                    <a:gd name="T30" fmla="*/ 119 w 165"/>
                    <a:gd name="T31" fmla="*/ 150 h 237"/>
                    <a:gd name="T32" fmla="*/ 135 w 165"/>
                    <a:gd name="T33" fmla="*/ 167 h 237"/>
                    <a:gd name="T34" fmla="*/ 146 w 165"/>
                    <a:gd name="T35" fmla="*/ 183 h 237"/>
                    <a:gd name="T36" fmla="*/ 164 w 165"/>
                    <a:gd name="T37" fmla="*/ 200 h 237"/>
                    <a:gd name="T38" fmla="*/ 152 w 165"/>
                    <a:gd name="T39" fmla="*/ 219 h 237"/>
                    <a:gd name="T40" fmla="*/ 143 w 165"/>
                    <a:gd name="T41" fmla="*/ 225 h 237"/>
                    <a:gd name="T42" fmla="*/ 144 w 165"/>
                    <a:gd name="T43" fmla="*/ 236 h 237"/>
                    <a:gd name="T44" fmla="*/ 127 w 165"/>
                    <a:gd name="T45" fmla="*/ 236 h 237"/>
                    <a:gd name="T46" fmla="*/ 121 w 165"/>
                    <a:gd name="T47" fmla="*/ 228 h 237"/>
                    <a:gd name="T48" fmla="*/ 107 w 165"/>
                    <a:gd name="T49" fmla="*/ 205 h 237"/>
                    <a:gd name="T50" fmla="*/ 98 w 165"/>
                    <a:gd name="T51" fmla="*/ 186 h 237"/>
                    <a:gd name="T52" fmla="*/ 82 w 165"/>
                    <a:gd name="T53" fmla="*/ 153 h 237"/>
                    <a:gd name="T54" fmla="*/ 64 w 165"/>
                    <a:gd name="T55" fmla="*/ 128 h 237"/>
                    <a:gd name="T56" fmla="*/ 45 w 165"/>
                    <a:gd name="T57" fmla="*/ 92 h 237"/>
                    <a:gd name="T58" fmla="*/ 33 w 165"/>
                    <a:gd name="T59" fmla="*/ 81 h 237"/>
                    <a:gd name="T60" fmla="*/ 23 w 165"/>
                    <a:gd name="T61" fmla="*/ 72 h 237"/>
                    <a:gd name="T62" fmla="*/ 20 w 165"/>
                    <a:gd name="T63" fmla="*/ 53 h 237"/>
                    <a:gd name="T64" fmla="*/ 2 w 165"/>
                    <a:gd name="T65" fmla="*/ 36 h 237"/>
                    <a:gd name="T66" fmla="*/ 2 w 165"/>
                    <a:gd name="T67" fmla="*/ 25 h 237"/>
                    <a:gd name="T68" fmla="*/ 0 w 165"/>
                    <a:gd name="T69" fmla="*/ 0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" name="Group 33">
                <a:extLst>
                  <a:ext uri="{FF2B5EF4-FFF2-40B4-BE49-F238E27FC236}">
                    <a16:creationId xmlns:a16="http://schemas.microsoft.com/office/drawing/2014/main" id="{7A94AFCF-2129-4FF8-ACF1-33ACD59D3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1043" name="Freeform 25">
                  <a:extLst>
                    <a:ext uri="{FF2B5EF4-FFF2-40B4-BE49-F238E27FC236}">
                      <a16:creationId xmlns:a16="http://schemas.microsoft.com/office/drawing/2014/main" id="{F5547540-FE26-4942-AE15-2DCB1736C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1584"/>
                  <a:ext cx="1187" cy="1799"/>
                </a:xfrm>
                <a:custGeom>
                  <a:avLst/>
                  <a:gdLst>
                    <a:gd name="T0" fmla="*/ 906 w 1187"/>
                    <a:gd name="T1" fmla="*/ 290 h 1799"/>
                    <a:gd name="T2" fmla="*/ 1017 w 1187"/>
                    <a:gd name="T3" fmla="*/ 589 h 1799"/>
                    <a:gd name="T4" fmla="*/ 1062 w 1187"/>
                    <a:gd name="T5" fmla="*/ 664 h 1799"/>
                    <a:gd name="T6" fmla="*/ 1159 w 1187"/>
                    <a:gd name="T7" fmla="*/ 645 h 1799"/>
                    <a:gd name="T8" fmla="*/ 1184 w 1187"/>
                    <a:gd name="T9" fmla="*/ 718 h 1799"/>
                    <a:gd name="T10" fmla="*/ 1067 w 1187"/>
                    <a:gd name="T11" fmla="*/ 919 h 1799"/>
                    <a:gd name="T12" fmla="*/ 972 w 1187"/>
                    <a:gd name="T13" fmla="*/ 1150 h 1799"/>
                    <a:gd name="T14" fmla="*/ 986 w 1187"/>
                    <a:gd name="T15" fmla="*/ 1234 h 1799"/>
                    <a:gd name="T16" fmla="*/ 986 w 1187"/>
                    <a:gd name="T17" fmla="*/ 1318 h 1799"/>
                    <a:gd name="T18" fmla="*/ 943 w 1187"/>
                    <a:gd name="T19" fmla="*/ 1349 h 1799"/>
                    <a:gd name="T20" fmla="*/ 881 w 1187"/>
                    <a:gd name="T21" fmla="*/ 1463 h 1799"/>
                    <a:gd name="T22" fmla="*/ 857 w 1187"/>
                    <a:gd name="T23" fmla="*/ 1561 h 1799"/>
                    <a:gd name="T24" fmla="*/ 799 w 1187"/>
                    <a:gd name="T25" fmla="*/ 1695 h 1799"/>
                    <a:gd name="T26" fmla="*/ 766 w 1187"/>
                    <a:gd name="T27" fmla="*/ 1725 h 1799"/>
                    <a:gd name="T28" fmla="*/ 694 w 1187"/>
                    <a:gd name="T29" fmla="*/ 1792 h 1799"/>
                    <a:gd name="T30" fmla="*/ 607 w 1187"/>
                    <a:gd name="T31" fmla="*/ 1770 h 1799"/>
                    <a:gd name="T32" fmla="*/ 597 w 1187"/>
                    <a:gd name="T33" fmla="*/ 1706 h 1799"/>
                    <a:gd name="T34" fmla="*/ 558 w 1187"/>
                    <a:gd name="T35" fmla="*/ 1617 h 1799"/>
                    <a:gd name="T36" fmla="*/ 550 w 1187"/>
                    <a:gd name="T37" fmla="*/ 1541 h 1799"/>
                    <a:gd name="T38" fmla="*/ 539 w 1187"/>
                    <a:gd name="T39" fmla="*/ 1491 h 1799"/>
                    <a:gd name="T40" fmla="*/ 502 w 1187"/>
                    <a:gd name="T41" fmla="*/ 1435 h 1799"/>
                    <a:gd name="T42" fmla="*/ 478 w 1187"/>
                    <a:gd name="T43" fmla="*/ 1362 h 1799"/>
                    <a:gd name="T44" fmla="*/ 511 w 1187"/>
                    <a:gd name="T45" fmla="*/ 1240 h 1799"/>
                    <a:gd name="T46" fmla="*/ 496 w 1187"/>
                    <a:gd name="T47" fmla="*/ 1067 h 1799"/>
                    <a:gd name="T48" fmla="*/ 443 w 1187"/>
                    <a:gd name="T49" fmla="*/ 980 h 1799"/>
                    <a:gd name="T50" fmla="*/ 436 w 1187"/>
                    <a:gd name="T51" fmla="*/ 843 h 1799"/>
                    <a:gd name="T52" fmla="*/ 360 w 1187"/>
                    <a:gd name="T53" fmla="*/ 793 h 1799"/>
                    <a:gd name="T54" fmla="*/ 261 w 1187"/>
                    <a:gd name="T55" fmla="*/ 807 h 1799"/>
                    <a:gd name="T56" fmla="*/ 56 w 1187"/>
                    <a:gd name="T57" fmla="*/ 698 h 1799"/>
                    <a:gd name="T58" fmla="*/ 10 w 1187"/>
                    <a:gd name="T59" fmla="*/ 522 h 1799"/>
                    <a:gd name="T60" fmla="*/ 47 w 1187"/>
                    <a:gd name="T61" fmla="*/ 396 h 1799"/>
                    <a:gd name="T62" fmla="*/ 115 w 1187"/>
                    <a:gd name="T63" fmla="*/ 260 h 1799"/>
                    <a:gd name="T64" fmla="*/ 216 w 1187"/>
                    <a:gd name="T65" fmla="*/ 156 h 1799"/>
                    <a:gd name="T66" fmla="*/ 292 w 1187"/>
                    <a:gd name="T67" fmla="*/ 47 h 1799"/>
                    <a:gd name="T68" fmla="*/ 362 w 1187"/>
                    <a:gd name="T69" fmla="*/ 75 h 1799"/>
                    <a:gd name="T70" fmla="*/ 437 w 1187"/>
                    <a:gd name="T71" fmla="*/ 28 h 1799"/>
                    <a:gd name="T72" fmla="*/ 490 w 1187"/>
                    <a:gd name="T73" fmla="*/ 6 h 1799"/>
                    <a:gd name="T74" fmla="*/ 531 w 1187"/>
                    <a:gd name="T75" fmla="*/ 61 h 1799"/>
                    <a:gd name="T76" fmla="*/ 612 w 1187"/>
                    <a:gd name="T77" fmla="*/ 151 h 1799"/>
                    <a:gd name="T78" fmla="*/ 669 w 1187"/>
                    <a:gd name="T79" fmla="*/ 109 h 1799"/>
                    <a:gd name="T80" fmla="*/ 754 w 1187"/>
                    <a:gd name="T81" fmla="*/ 140 h 1799"/>
                    <a:gd name="T82" fmla="*/ 848 w 1187"/>
                    <a:gd name="T83" fmla="*/ 137 h 179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4" name="Group 30">
                  <a:extLst>
                    <a:ext uri="{FF2B5EF4-FFF2-40B4-BE49-F238E27FC236}">
                      <a16:creationId xmlns:a16="http://schemas.microsoft.com/office/drawing/2014/main" id="{71F51E32-3C34-4D28-8711-A0B03515F8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1047" name="Group 28">
                    <a:extLst>
                      <a:ext uri="{FF2B5EF4-FFF2-40B4-BE49-F238E27FC236}">
                        <a16:creationId xmlns:a16="http://schemas.microsoft.com/office/drawing/2014/main" id="{2381FA9B-3172-41D1-84DC-F5449682BD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1049" name="Freeform 26">
                      <a:extLst>
                        <a:ext uri="{FF2B5EF4-FFF2-40B4-BE49-F238E27FC236}">
                          <a16:creationId xmlns:a16="http://schemas.microsoft.com/office/drawing/2014/main" id="{108FD346-ADB7-4A50-A7F7-59400F9129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03" y="1089"/>
                      <a:ext cx="78" cy="132"/>
                    </a:xfrm>
                    <a:custGeom>
                      <a:avLst/>
                      <a:gdLst>
                        <a:gd name="T0" fmla="*/ 18 w 78"/>
                        <a:gd name="T1" fmla="*/ 40 h 132"/>
                        <a:gd name="T2" fmla="*/ 24 w 78"/>
                        <a:gd name="T3" fmla="*/ 26 h 132"/>
                        <a:gd name="T4" fmla="*/ 38 w 78"/>
                        <a:gd name="T5" fmla="*/ 26 h 132"/>
                        <a:gd name="T6" fmla="*/ 57 w 78"/>
                        <a:gd name="T7" fmla="*/ 0 h 132"/>
                        <a:gd name="T8" fmla="*/ 63 w 78"/>
                        <a:gd name="T9" fmla="*/ 17 h 132"/>
                        <a:gd name="T10" fmla="*/ 73 w 78"/>
                        <a:gd name="T11" fmla="*/ 17 h 132"/>
                        <a:gd name="T12" fmla="*/ 77 w 78"/>
                        <a:gd name="T13" fmla="*/ 26 h 132"/>
                        <a:gd name="T14" fmla="*/ 71 w 78"/>
                        <a:gd name="T15" fmla="*/ 40 h 132"/>
                        <a:gd name="T16" fmla="*/ 63 w 78"/>
                        <a:gd name="T17" fmla="*/ 46 h 132"/>
                        <a:gd name="T18" fmla="*/ 63 w 78"/>
                        <a:gd name="T19" fmla="*/ 57 h 132"/>
                        <a:gd name="T20" fmla="*/ 61 w 78"/>
                        <a:gd name="T21" fmla="*/ 63 h 132"/>
                        <a:gd name="T22" fmla="*/ 59 w 78"/>
                        <a:gd name="T23" fmla="*/ 71 h 132"/>
                        <a:gd name="T24" fmla="*/ 63 w 78"/>
                        <a:gd name="T25" fmla="*/ 83 h 132"/>
                        <a:gd name="T26" fmla="*/ 57 w 78"/>
                        <a:gd name="T27" fmla="*/ 94 h 132"/>
                        <a:gd name="T28" fmla="*/ 51 w 78"/>
                        <a:gd name="T29" fmla="*/ 100 h 132"/>
                        <a:gd name="T30" fmla="*/ 45 w 78"/>
                        <a:gd name="T31" fmla="*/ 100 h 132"/>
                        <a:gd name="T32" fmla="*/ 43 w 78"/>
                        <a:gd name="T33" fmla="*/ 103 h 132"/>
                        <a:gd name="T34" fmla="*/ 41 w 78"/>
                        <a:gd name="T35" fmla="*/ 111 h 132"/>
                        <a:gd name="T36" fmla="*/ 32 w 78"/>
                        <a:gd name="T37" fmla="*/ 114 h 132"/>
                        <a:gd name="T38" fmla="*/ 30 w 78"/>
                        <a:gd name="T39" fmla="*/ 111 h 132"/>
                        <a:gd name="T40" fmla="*/ 22 w 78"/>
                        <a:gd name="T41" fmla="*/ 120 h 132"/>
                        <a:gd name="T42" fmla="*/ 20 w 78"/>
                        <a:gd name="T43" fmla="*/ 122 h 132"/>
                        <a:gd name="T44" fmla="*/ 10 w 78"/>
                        <a:gd name="T45" fmla="*/ 131 h 132"/>
                        <a:gd name="T46" fmla="*/ 6 w 78"/>
                        <a:gd name="T47" fmla="*/ 131 h 132"/>
                        <a:gd name="T48" fmla="*/ 4 w 78"/>
                        <a:gd name="T49" fmla="*/ 125 h 132"/>
                        <a:gd name="T50" fmla="*/ 2 w 78"/>
                        <a:gd name="T51" fmla="*/ 111 h 132"/>
                        <a:gd name="T52" fmla="*/ 0 w 78"/>
                        <a:gd name="T53" fmla="*/ 108 h 132"/>
                        <a:gd name="T54" fmla="*/ 0 w 78"/>
                        <a:gd name="T55" fmla="*/ 97 h 132"/>
                        <a:gd name="T56" fmla="*/ 6 w 78"/>
                        <a:gd name="T57" fmla="*/ 91 h 132"/>
                        <a:gd name="T58" fmla="*/ 12 w 78"/>
                        <a:gd name="T59" fmla="*/ 85 h 132"/>
                        <a:gd name="T60" fmla="*/ 16 w 78"/>
                        <a:gd name="T61" fmla="*/ 74 h 132"/>
                        <a:gd name="T62" fmla="*/ 22 w 78"/>
                        <a:gd name="T63" fmla="*/ 74 h 132"/>
                        <a:gd name="T64" fmla="*/ 26 w 78"/>
                        <a:gd name="T65" fmla="*/ 77 h 132"/>
                        <a:gd name="T66" fmla="*/ 32 w 78"/>
                        <a:gd name="T67" fmla="*/ 74 h 132"/>
                        <a:gd name="T68" fmla="*/ 26 w 78"/>
                        <a:gd name="T69" fmla="*/ 71 h 132"/>
                        <a:gd name="T70" fmla="*/ 18 w 78"/>
                        <a:gd name="T71" fmla="*/ 40 h 132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" name="Freeform 27">
                      <a:extLst>
                        <a:ext uri="{FF2B5EF4-FFF2-40B4-BE49-F238E27FC236}">
                          <a16:creationId xmlns:a16="http://schemas.microsoft.com/office/drawing/2014/main" id="{9E310C4D-2ABE-4626-AD71-2B7E4AD13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74" y="1004"/>
                      <a:ext cx="94" cy="233"/>
                    </a:xfrm>
                    <a:custGeom>
                      <a:avLst/>
                      <a:gdLst>
                        <a:gd name="T0" fmla="*/ 36 w 94"/>
                        <a:gd name="T1" fmla="*/ 25 h 233"/>
                        <a:gd name="T2" fmla="*/ 57 w 94"/>
                        <a:gd name="T3" fmla="*/ 22 h 233"/>
                        <a:gd name="T4" fmla="*/ 65 w 94"/>
                        <a:gd name="T5" fmla="*/ 14 h 233"/>
                        <a:gd name="T6" fmla="*/ 75 w 94"/>
                        <a:gd name="T7" fmla="*/ 6 h 233"/>
                        <a:gd name="T8" fmla="*/ 93 w 94"/>
                        <a:gd name="T9" fmla="*/ 3 h 233"/>
                        <a:gd name="T10" fmla="*/ 87 w 94"/>
                        <a:gd name="T11" fmla="*/ 22 h 233"/>
                        <a:gd name="T12" fmla="*/ 79 w 94"/>
                        <a:gd name="T13" fmla="*/ 28 h 233"/>
                        <a:gd name="T14" fmla="*/ 67 w 94"/>
                        <a:gd name="T15" fmla="*/ 45 h 233"/>
                        <a:gd name="T16" fmla="*/ 81 w 94"/>
                        <a:gd name="T17" fmla="*/ 45 h 233"/>
                        <a:gd name="T18" fmla="*/ 93 w 94"/>
                        <a:gd name="T19" fmla="*/ 45 h 233"/>
                        <a:gd name="T20" fmla="*/ 85 w 94"/>
                        <a:gd name="T21" fmla="*/ 64 h 233"/>
                        <a:gd name="T22" fmla="*/ 71 w 94"/>
                        <a:gd name="T23" fmla="*/ 73 h 233"/>
                        <a:gd name="T24" fmla="*/ 69 w 94"/>
                        <a:gd name="T25" fmla="*/ 87 h 233"/>
                        <a:gd name="T26" fmla="*/ 81 w 94"/>
                        <a:gd name="T27" fmla="*/ 106 h 233"/>
                        <a:gd name="T28" fmla="*/ 87 w 94"/>
                        <a:gd name="T29" fmla="*/ 126 h 233"/>
                        <a:gd name="T30" fmla="*/ 93 w 94"/>
                        <a:gd name="T31" fmla="*/ 151 h 233"/>
                        <a:gd name="T32" fmla="*/ 89 w 94"/>
                        <a:gd name="T33" fmla="*/ 182 h 233"/>
                        <a:gd name="T34" fmla="*/ 79 w 94"/>
                        <a:gd name="T35" fmla="*/ 196 h 233"/>
                        <a:gd name="T36" fmla="*/ 87 w 94"/>
                        <a:gd name="T37" fmla="*/ 218 h 233"/>
                        <a:gd name="T38" fmla="*/ 65 w 94"/>
                        <a:gd name="T39" fmla="*/ 218 h 233"/>
                        <a:gd name="T40" fmla="*/ 53 w 94"/>
                        <a:gd name="T41" fmla="*/ 215 h 233"/>
                        <a:gd name="T42" fmla="*/ 36 w 94"/>
                        <a:gd name="T43" fmla="*/ 224 h 233"/>
                        <a:gd name="T44" fmla="*/ 26 w 94"/>
                        <a:gd name="T45" fmla="*/ 226 h 233"/>
                        <a:gd name="T46" fmla="*/ 14 w 94"/>
                        <a:gd name="T47" fmla="*/ 229 h 233"/>
                        <a:gd name="T48" fmla="*/ 4 w 94"/>
                        <a:gd name="T49" fmla="*/ 221 h 233"/>
                        <a:gd name="T50" fmla="*/ 0 w 94"/>
                        <a:gd name="T51" fmla="*/ 207 h 233"/>
                        <a:gd name="T52" fmla="*/ 10 w 94"/>
                        <a:gd name="T53" fmla="*/ 193 h 233"/>
                        <a:gd name="T54" fmla="*/ 24 w 94"/>
                        <a:gd name="T55" fmla="*/ 190 h 233"/>
                        <a:gd name="T56" fmla="*/ 16 w 94"/>
                        <a:gd name="T57" fmla="*/ 182 h 233"/>
                        <a:gd name="T58" fmla="*/ 16 w 94"/>
                        <a:gd name="T59" fmla="*/ 168 h 233"/>
                        <a:gd name="T60" fmla="*/ 28 w 94"/>
                        <a:gd name="T61" fmla="*/ 159 h 233"/>
                        <a:gd name="T62" fmla="*/ 38 w 94"/>
                        <a:gd name="T63" fmla="*/ 157 h 233"/>
                        <a:gd name="T64" fmla="*/ 44 w 94"/>
                        <a:gd name="T65" fmla="*/ 131 h 233"/>
                        <a:gd name="T66" fmla="*/ 49 w 94"/>
                        <a:gd name="T67" fmla="*/ 106 h 233"/>
                        <a:gd name="T68" fmla="*/ 40 w 94"/>
                        <a:gd name="T69" fmla="*/ 89 h 233"/>
                        <a:gd name="T70" fmla="*/ 20 w 94"/>
                        <a:gd name="T71" fmla="*/ 84 h 233"/>
                        <a:gd name="T72" fmla="*/ 30 w 94"/>
                        <a:gd name="T73" fmla="*/ 34 h 233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8" name="Freeform 29">
                    <a:extLst>
                      <a:ext uri="{FF2B5EF4-FFF2-40B4-BE49-F238E27FC236}">
                        <a16:creationId xmlns:a16="http://schemas.microsoft.com/office/drawing/2014/main" id="{8422D4B1-BBEE-4617-8664-DA9835304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5" y="617"/>
                    <a:ext cx="526" cy="390"/>
                  </a:xfrm>
                  <a:custGeom>
                    <a:avLst/>
                    <a:gdLst>
                      <a:gd name="T0" fmla="*/ 33 w 526"/>
                      <a:gd name="T1" fmla="*/ 381 h 390"/>
                      <a:gd name="T2" fmla="*/ 53 w 526"/>
                      <a:gd name="T3" fmla="*/ 353 h 390"/>
                      <a:gd name="T4" fmla="*/ 64 w 526"/>
                      <a:gd name="T5" fmla="*/ 344 h 390"/>
                      <a:gd name="T6" fmla="*/ 82 w 526"/>
                      <a:gd name="T7" fmla="*/ 336 h 390"/>
                      <a:gd name="T8" fmla="*/ 95 w 526"/>
                      <a:gd name="T9" fmla="*/ 336 h 390"/>
                      <a:gd name="T10" fmla="*/ 107 w 526"/>
                      <a:gd name="T11" fmla="*/ 325 h 390"/>
                      <a:gd name="T12" fmla="*/ 121 w 526"/>
                      <a:gd name="T13" fmla="*/ 308 h 390"/>
                      <a:gd name="T14" fmla="*/ 134 w 526"/>
                      <a:gd name="T15" fmla="*/ 299 h 390"/>
                      <a:gd name="T16" fmla="*/ 148 w 526"/>
                      <a:gd name="T17" fmla="*/ 291 h 390"/>
                      <a:gd name="T18" fmla="*/ 163 w 526"/>
                      <a:gd name="T19" fmla="*/ 280 h 390"/>
                      <a:gd name="T20" fmla="*/ 183 w 526"/>
                      <a:gd name="T21" fmla="*/ 274 h 390"/>
                      <a:gd name="T22" fmla="*/ 214 w 526"/>
                      <a:gd name="T23" fmla="*/ 280 h 390"/>
                      <a:gd name="T24" fmla="*/ 239 w 526"/>
                      <a:gd name="T25" fmla="*/ 269 h 390"/>
                      <a:gd name="T26" fmla="*/ 253 w 526"/>
                      <a:gd name="T27" fmla="*/ 241 h 390"/>
                      <a:gd name="T28" fmla="*/ 270 w 526"/>
                      <a:gd name="T29" fmla="*/ 218 h 390"/>
                      <a:gd name="T30" fmla="*/ 282 w 526"/>
                      <a:gd name="T31" fmla="*/ 199 h 390"/>
                      <a:gd name="T32" fmla="*/ 292 w 526"/>
                      <a:gd name="T33" fmla="*/ 182 h 390"/>
                      <a:gd name="T34" fmla="*/ 315 w 526"/>
                      <a:gd name="T35" fmla="*/ 165 h 390"/>
                      <a:gd name="T36" fmla="*/ 311 w 526"/>
                      <a:gd name="T37" fmla="*/ 188 h 390"/>
                      <a:gd name="T38" fmla="*/ 329 w 526"/>
                      <a:gd name="T39" fmla="*/ 199 h 390"/>
                      <a:gd name="T40" fmla="*/ 344 w 526"/>
                      <a:gd name="T41" fmla="*/ 190 h 390"/>
                      <a:gd name="T42" fmla="*/ 350 w 526"/>
                      <a:gd name="T43" fmla="*/ 174 h 390"/>
                      <a:gd name="T44" fmla="*/ 356 w 526"/>
                      <a:gd name="T45" fmla="*/ 157 h 390"/>
                      <a:gd name="T46" fmla="*/ 366 w 526"/>
                      <a:gd name="T47" fmla="*/ 140 h 390"/>
                      <a:gd name="T48" fmla="*/ 395 w 526"/>
                      <a:gd name="T49" fmla="*/ 140 h 390"/>
                      <a:gd name="T50" fmla="*/ 424 w 526"/>
                      <a:gd name="T51" fmla="*/ 112 h 390"/>
                      <a:gd name="T52" fmla="*/ 453 w 526"/>
                      <a:gd name="T53" fmla="*/ 92 h 390"/>
                      <a:gd name="T54" fmla="*/ 484 w 526"/>
                      <a:gd name="T55" fmla="*/ 45 h 390"/>
                      <a:gd name="T56" fmla="*/ 511 w 526"/>
                      <a:gd name="T57" fmla="*/ 22 h 390"/>
                      <a:gd name="T58" fmla="*/ 502 w 526"/>
                      <a:gd name="T59" fmla="*/ 0 h 390"/>
                      <a:gd name="T60" fmla="*/ 455 w 526"/>
                      <a:gd name="T61" fmla="*/ 14 h 390"/>
                      <a:gd name="T62" fmla="*/ 424 w 526"/>
                      <a:gd name="T63" fmla="*/ 28 h 390"/>
                      <a:gd name="T64" fmla="*/ 391 w 526"/>
                      <a:gd name="T65" fmla="*/ 36 h 390"/>
                      <a:gd name="T66" fmla="*/ 350 w 526"/>
                      <a:gd name="T67" fmla="*/ 59 h 390"/>
                      <a:gd name="T68" fmla="*/ 315 w 526"/>
                      <a:gd name="T69" fmla="*/ 73 h 390"/>
                      <a:gd name="T70" fmla="*/ 278 w 526"/>
                      <a:gd name="T71" fmla="*/ 92 h 390"/>
                      <a:gd name="T72" fmla="*/ 253 w 526"/>
                      <a:gd name="T73" fmla="*/ 120 h 390"/>
                      <a:gd name="T74" fmla="*/ 231 w 526"/>
                      <a:gd name="T75" fmla="*/ 140 h 390"/>
                      <a:gd name="T76" fmla="*/ 189 w 526"/>
                      <a:gd name="T77" fmla="*/ 174 h 390"/>
                      <a:gd name="T78" fmla="*/ 146 w 526"/>
                      <a:gd name="T79" fmla="*/ 215 h 390"/>
                      <a:gd name="T80" fmla="*/ 109 w 526"/>
                      <a:gd name="T81" fmla="*/ 246 h 390"/>
                      <a:gd name="T82" fmla="*/ 80 w 526"/>
                      <a:gd name="T83" fmla="*/ 288 h 390"/>
                      <a:gd name="T84" fmla="*/ 49 w 526"/>
                      <a:gd name="T85" fmla="*/ 316 h 390"/>
                      <a:gd name="T86" fmla="*/ 0 w 526"/>
                      <a:gd name="T87" fmla="*/ 389 h 39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5" name="Freeform 31">
                  <a:extLst>
                    <a:ext uri="{FF2B5EF4-FFF2-40B4-BE49-F238E27FC236}">
                      <a16:creationId xmlns:a16="http://schemas.microsoft.com/office/drawing/2014/main" id="{5CC0FB03-F085-41AD-8055-83A9E131F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2815"/>
                  <a:ext cx="158" cy="378"/>
                </a:xfrm>
                <a:custGeom>
                  <a:avLst/>
                  <a:gdLst>
                    <a:gd name="T0" fmla="*/ 29 w 158"/>
                    <a:gd name="T1" fmla="*/ 117 h 378"/>
                    <a:gd name="T2" fmla="*/ 26 w 158"/>
                    <a:gd name="T3" fmla="*/ 193 h 378"/>
                    <a:gd name="T4" fmla="*/ 12 w 158"/>
                    <a:gd name="T5" fmla="*/ 240 h 378"/>
                    <a:gd name="T6" fmla="*/ 0 w 158"/>
                    <a:gd name="T7" fmla="*/ 285 h 378"/>
                    <a:gd name="T8" fmla="*/ 0 w 158"/>
                    <a:gd name="T9" fmla="*/ 318 h 378"/>
                    <a:gd name="T10" fmla="*/ 4 w 158"/>
                    <a:gd name="T11" fmla="*/ 346 h 378"/>
                    <a:gd name="T12" fmla="*/ 18 w 158"/>
                    <a:gd name="T13" fmla="*/ 371 h 378"/>
                    <a:gd name="T14" fmla="*/ 29 w 158"/>
                    <a:gd name="T15" fmla="*/ 374 h 378"/>
                    <a:gd name="T16" fmla="*/ 39 w 158"/>
                    <a:gd name="T17" fmla="*/ 374 h 378"/>
                    <a:gd name="T18" fmla="*/ 51 w 158"/>
                    <a:gd name="T19" fmla="*/ 377 h 378"/>
                    <a:gd name="T20" fmla="*/ 57 w 158"/>
                    <a:gd name="T21" fmla="*/ 357 h 378"/>
                    <a:gd name="T22" fmla="*/ 63 w 158"/>
                    <a:gd name="T23" fmla="*/ 307 h 378"/>
                    <a:gd name="T24" fmla="*/ 80 w 158"/>
                    <a:gd name="T25" fmla="*/ 274 h 378"/>
                    <a:gd name="T26" fmla="*/ 84 w 158"/>
                    <a:gd name="T27" fmla="*/ 223 h 378"/>
                    <a:gd name="T28" fmla="*/ 92 w 158"/>
                    <a:gd name="T29" fmla="*/ 204 h 378"/>
                    <a:gd name="T30" fmla="*/ 100 w 158"/>
                    <a:gd name="T31" fmla="*/ 190 h 378"/>
                    <a:gd name="T32" fmla="*/ 106 w 158"/>
                    <a:gd name="T33" fmla="*/ 154 h 378"/>
                    <a:gd name="T34" fmla="*/ 118 w 158"/>
                    <a:gd name="T35" fmla="*/ 131 h 378"/>
                    <a:gd name="T36" fmla="*/ 126 w 158"/>
                    <a:gd name="T37" fmla="*/ 114 h 378"/>
                    <a:gd name="T38" fmla="*/ 133 w 158"/>
                    <a:gd name="T39" fmla="*/ 101 h 378"/>
                    <a:gd name="T40" fmla="*/ 133 w 158"/>
                    <a:gd name="T41" fmla="*/ 92 h 378"/>
                    <a:gd name="T42" fmla="*/ 151 w 158"/>
                    <a:gd name="T43" fmla="*/ 73 h 378"/>
                    <a:gd name="T44" fmla="*/ 153 w 158"/>
                    <a:gd name="T45" fmla="*/ 42 h 378"/>
                    <a:gd name="T46" fmla="*/ 157 w 158"/>
                    <a:gd name="T47" fmla="*/ 22 h 378"/>
                    <a:gd name="T48" fmla="*/ 141 w 158"/>
                    <a:gd name="T49" fmla="*/ 14 h 378"/>
                    <a:gd name="T50" fmla="*/ 131 w 158"/>
                    <a:gd name="T51" fmla="*/ 0 h 378"/>
                    <a:gd name="T52" fmla="*/ 118 w 158"/>
                    <a:gd name="T53" fmla="*/ 14 h 378"/>
                    <a:gd name="T54" fmla="*/ 106 w 158"/>
                    <a:gd name="T55" fmla="*/ 47 h 378"/>
                    <a:gd name="T56" fmla="*/ 92 w 158"/>
                    <a:gd name="T57" fmla="*/ 70 h 378"/>
                    <a:gd name="T58" fmla="*/ 80 w 158"/>
                    <a:gd name="T59" fmla="*/ 89 h 378"/>
                    <a:gd name="T60" fmla="*/ 75 w 158"/>
                    <a:gd name="T61" fmla="*/ 89 h 378"/>
                    <a:gd name="T62" fmla="*/ 63 w 158"/>
                    <a:gd name="T63" fmla="*/ 101 h 378"/>
                    <a:gd name="T64" fmla="*/ 57 w 158"/>
                    <a:gd name="T65" fmla="*/ 112 h 378"/>
                    <a:gd name="T66" fmla="*/ 29 w 158"/>
                    <a:gd name="T67" fmla="*/ 117 h 37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32">
                  <a:extLst>
                    <a:ext uri="{FF2B5EF4-FFF2-40B4-BE49-F238E27FC236}">
                      <a16:creationId xmlns:a16="http://schemas.microsoft.com/office/drawing/2014/main" id="{55A4DFC9-22EF-4647-84A6-FB6176503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5" y="655"/>
                  <a:ext cx="2126" cy="1789"/>
                </a:xfrm>
                <a:custGeom>
                  <a:avLst/>
                  <a:gdLst>
                    <a:gd name="T0" fmla="*/ 124 w 2126"/>
                    <a:gd name="T1" fmla="*/ 750 h 1789"/>
                    <a:gd name="T2" fmla="*/ 142 w 2126"/>
                    <a:gd name="T3" fmla="*/ 619 h 1789"/>
                    <a:gd name="T4" fmla="*/ 214 w 2126"/>
                    <a:gd name="T5" fmla="*/ 544 h 1789"/>
                    <a:gd name="T6" fmla="*/ 296 w 2126"/>
                    <a:gd name="T7" fmla="*/ 508 h 1789"/>
                    <a:gd name="T8" fmla="*/ 319 w 2126"/>
                    <a:gd name="T9" fmla="*/ 432 h 1789"/>
                    <a:gd name="T10" fmla="*/ 424 w 2126"/>
                    <a:gd name="T11" fmla="*/ 365 h 1789"/>
                    <a:gd name="T12" fmla="*/ 492 w 2126"/>
                    <a:gd name="T13" fmla="*/ 271 h 1789"/>
                    <a:gd name="T14" fmla="*/ 461 w 2126"/>
                    <a:gd name="T15" fmla="*/ 223 h 1789"/>
                    <a:gd name="T16" fmla="*/ 467 w 2126"/>
                    <a:gd name="T17" fmla="*/ 179 h 1789"/>
                    <a:gd name="T18" fmla="*/ 399 w 2126"/>
                    <a:gd name="T19" fmla="*/ 243 h 1789"/>
                    <a:gd name="T20" fmla="*/ 377 w 2126"/>
                    <a:gd name="T21" fmla="*/ 371 h 1789"/>
                    <a:gd name="T22" fmla="*/ 331 w 2126"/>
                    <a:gd name="T23" fmla="*/ 410 h 1789"/>
                    <a:gd name="T24" fmla="*/ 307 w 2126"/>
                    <a:gd name="T25" fmla="*/ 343 h 1789"/>
                    <a:gd name="T26" fmla="*/ 243 w 2126"/>
                    <a:gd name="T27" fmla="*/ 374 h 1789"/>
                    <a:gd name="T28" fmla="*/ 226 w 2126"/>
                    <a:gd name="T29" fmla="*/ 324 h 1789"/>
                    <a:gd name="T30" fmla="*/ 227 w 2126"/>
                    <a:gd name="T31" fmla="*/ 273 h 1789"/>
                    <a:gd name="T32" fmla="*/ 296 w 2126"/>
                    <a:gd name="T33" fmla="*/ 240 h 1789"/>
                    <a:gd name="T34" fmla="*/ 340 w 2126"/>
                    <a:gd name="T35" fmla="*/ 153 h 1789"/>
                    <a:gd name="T36" fmla="*/ 412 w 2126"/>
                    <a:gd name="T37" fmla="*/ 53 h 1789"/>
                    <a:gd name="T38" fmla="*/ 511 w 2126"/>
                    <a:gd name="T39" fmla="*/ 25 h 1789"/>
                    <a:gd name="T40" fmla="*/ 642 w 2126"/>
                    <a:gd name="T41" fmla="*/ 103 h 1789"/>
                    <a:gd name="T42" fmla="*/ 595 w 2126"/>
                    <a:gd name="T43" fmla="*/ 223 h 1789"/>
                    <a:gd name="T44" fmla="*/ 642 w 2126"/>
                    <a:gd name="T45" fmla="*/ 285 h 1789"/>
                    <a:gd name="T46" fmla="*/ 682 w 2126"/>
                    <a:gd name="T47" fmla="*/ 215 h 1789"/>
                    <a:gd name="T48" fmla="*/ 859 w 2126"/>
                    <a:gd name="T49" fmla="*/ 187 h 1789"/>
                    <a:gd name="T50" fmla="*/ 1073 w 2126"/>
                    <a:gd name="T51" fmla="*/ 33 h 1789"/>
                    <a:gd name="T52" fmla="*/ 1406 w 2126"/>
                    <a:gd name="T53" fmla="*/ 103 h 1789"/>
                    <a:gd name="T54" fmla="*/ 2004 w 2126"/>
                    <a:gd name="T55" fmla="*/ 226 h 1789"/>
                    <a:gd name="T56" fmla="*/ 2057 w 2126"/>
                    <a:gd name="T57" fmla="*/ 298 h 1789"/>
                    <a:gd name="T58" fmla="*/ 2076 w 2126"/>
                    <a:gd name="T59" fmla="*/ 541 h 1789"/>
                    <a:gd name="T60" fmla="*/ 1901 w 2126"/>
                    <a:gd name="T61" fmla="*/ 346 h 1789"/>
                    <a:gd name="T62" fmla="*/ 1763 w 2126"/>
                    <a:gd name="T63" fmla="*/ 435 h 1789"/>
                    <a:gd name="T64" fmla="*/ 1954 w 2126"/>
                    <a:gd name="T65" fmla="*/ 775 h 1789"/>
                    <a:gd name="T66" fmla="*/ 1876 w 2126"/>
                    <a:gd name="T67" fmla="*/ 920 h 1789"/>
                    <a:gd name="T68" fmla="*/ 2003 w 2126"/>
                    <a:gd name="T69" fmla="*/ 1252 h 1789"/>
                    <a:gd name="T70" fmla="*/ 1874 w 2126"/>
                    <a:gd name="T71" fmla="*/ 1425 h 1789"/>
                    <a:gd name="T72" fmla="*/ 1841 w 2126"/>
                    <a:gd name="T73" fmla="*/ 1559 h 1789"/>
                    <a:gd name="T74" fmla="*/ 1833 w 2126"/>
                    <a:gd name="T75" fmla="*/ 1690 h 1789"/>
                    <a:gd name="T76" fmla="*/ 1789 w 2126"/>
                    <a:gd name="T77" fmla="*/ 1685 h 1789"/>
                    <a:gd name="T78" fmla="*/ 1658 w 2126"/>
                    <a:gd name="T79" fmla="*/ 1411 h 1789"/>
                    <a:gd name="T80" fmla="*/ 1472 w 2126"/>
                    <a:gd name="T81" fmla="*/ 1403 h 1789"/>
                    <a:gd name="T82" fmla="*/ 1359 w 2126"/>
                    <a:gd name="T83" fmla="*/ 1562 h 1789"/>
                    <a:gd name="T84" fmla="*/ 1128 w 2126"/>
                    <a:gd name="T85" fmla="*/ 1213 h 1789"/>
                    <a:gd name="T86" fmla="*/ 822 w 2126"/>
                    <a:gd name="T87" fmla="*/ 1091 h 1789"/>
                    <a:gd name="T88" fmla="*/ 1054 w 2126"/>
                    <a:gd name="T89" fmla="*/ 1308 h 1789"/>
                    <a:gd name="T90" fmla="*/ 784 w 2126"/>
                    <a:gd name="T91" fmla="*/ 1503 h 1789"/>
                    <a:gd name="T92" fmla="*/ 714 w 2126"/>
                    <a:gd name="T93" fmla="*/ 1319 h 1789"/>
                    <a:gd name="T94" fmla="*/ 601 w 2126"/>
                    <a:gd name="T95" fmla="*/ 1105 h 1789"/>
                    <a:gd name="T96" fmla="*/ 537 w 2126"/>
                    <a:gd name="T97" fmla="*/ 946 h 1789"/>
                    <a:gd name="T98" fmla="*/ 505 w 2126"/>
                    <a:gd name="T99" fmla="*/ 873 h 1789"/>
                    <a:gd name="T100" fmla="*/ 465 w 2126"/>
                    <a:gd name="T101" fmla="*/ 831 h 1789"/>
                    <a:gd name="T102" fmla="*/ 449 w 2126"/>
                    <a:gd name="T103" fmla="*/ 909 h 1789"/>
                    <a:gd name="T104" fmla="*/ 393 w 2126"/>
                    <a:gd name="T105" fmla="*/ 787 h 1789"/>
                    <a:gd name="T106" fmla="*/ 329 w 2126"/>
                    <a:gd name="T107" fmla="*/ 742 h 1789"/>
                    <a:gd name="T108" fmla="*/ 397 w 2126"/>
                    <a:gd name="T109" fmla="*/ 848 h 1789"/>
                    <a:gd name="T110" fmla="*/ 367 w 2126"/>
                    <a:gd name="T111" fmla="*/ 873 h 1789"/>
                    <a:gd name="T112" fmla="*/ 313 w 2126"/>
                    <a:gd name="T113" fmla="*/ 803 h 1789"/>
                    <a:gd name="T114" fmla="*/ 251 w 2126"/>
                    <a:gd name="T115" fmla="*/ 753 h 1789"/>
                    <a:gd name="T116" fmla="*/ 169 w 2126"/>
                    <a:gd name="T117" fmla="*/ 817 h 1789"/>
                    <a:gd name="T118" fmla="*/ 152 w 2126"/>
                    <a:gd name="T119" fmla="*/ 890 h 1789"/>
                    <a:gd name="T120" fmla="*/ 95 w 2126"/>
                    <a:gd name="T121" fmla="*/ 943 h 1789"/>
                    <a:gd name="T122" fmla="*/ 12 w 2126"/>
                    <a:gd name="T123" fmla="*/ 909 h 17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3" name="Group 41">
              <a:extLst>
                <a:ext uri="{FF2B5EF4-FFF2-40B4-BE49-F238E27FC236}">
                  <a16:creationId xmlns:a16="http://schemas.microsoft.com/office/drawing/2014/main" id="{914937AB-FF3E-4F20-8E45-1E61AEADD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1034" name="Freeform 35">
                <a:extLst>
                  <a:ext uri="{FF2B5EF4-FFF2-40B4-BE49-F238E27FC236}">
                    <a16:creationId xmlns:a16="http://schemas.microsoft.com/office/drawing/2014/main" id="{8774588A-5965-4B8E-B660-11B424C33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761"/>
                <a:ext cx="1262" cy="1550"/>
              </a:xfrm>
              <a:custGeom>
                <a:avLst/>
                <a:gdLst>
                  <a:gd name="T0" fmla="*/ 101 w 1262"/>
                  <a:gd name="T1" fmla="*/ 290 h 1550"/>
                  <a:gd name="T2" fmla="*/ 82 w 1262"/>
                  <a:gd name="T3" fmla="*/ 203 h 1550"/>
                  <a:gd name="T4" fmla="*/ 181 w 1262"/>
                  <a:gd name="T5" fmla="*/ 131 h 1550"/>
                  <a:gd name="T6" fmla="*/ 225 w 1262"/>
                  <a:gd name="T7" fmla="*/ 75 h 1550"/>
                  <a:gd name="T8" fmla="*/ 303 w 1262"/>
                  <a:gd name="T9" fmla="*/ 64 h 1550"/>
                  <a:gd name="T10" fmla="*/ 544 w 1262"/>
                  <a:gd name="T11" fmla="*/ 67 h 1550"/>
                  <a:gd name="T12" fmla="*/ 666 w 1262"/>
                  <a:gd name="T13" fmla="*/ 95 h 1550"/>
                  <a:gd name="T14" fmla="*/ 620 w 1262"/>
                  <a:gd name="T15" fmla="*/ 92 h 1550"/>
                  <a:gd name="T16" fmla="*/ 589 w 1262"/>
                  <a:gd name="T17" fmla="*/ 3 h 1550"/>
                  <a:gd name="T18" fmla="*/ 649 w 1262"/>
                  <a:gd name="T19" fmla="*/ 0 h 1550"/>
                  <a:gd name="T20" fmla="*/ 696 w 1262"/>
                  <a:gd name="T21" fmla="*/ 39 h 1550"/>
                  <a:gd name="T22" fmla="*/ 767 w 1262"/>
                  <a:gd name="T23" fmla="*/ 103 h 1550"/>
                  <a:gd name="T24" fmla="*/ 754 w 1262"/>
                  <a:gd name="T25" fmla="*/ 33 h 1550"/>
                  <a:gd name="T26" fmla="*/ 884 w 1262"/>
                  <a:gd name="T27" fmla="*/ 100 h 1550"/>
                  <a:gd name="T28" fmla="*/ 886 w 1262"/>
                  <a:gd name="T29" fmla="*/ 128 h 1550"/>
                  <a:gd name="T30" fmla="*/ 847 w 1262"/>
                  <a:gd name="T31" fmla="*/ 198 h 1550"/>
                  <a:gd name="T32" fmla="*/ 814 w 1262"/>
                  <a:gd name="T33" fmla="*/ 312 h 1550"/>
                  <a:gd name="T34" fmla="*/ 935 w 1262"/>
                  <a:gd name="T35" fmla="*/ 376 h 1550"/>
                  <a:gd name="T36" fmla="*/ 938 w 1262"/>
                  <a:gd name="T37" fmla="*/ 476 h 1550"/>
                  <a:gd name="T38" fmla="*/ 956 w 1262"/>
                  <a:gd name="T39" fmla="*/ 398 h 1550"/>
                  <a:gd name="T40" fmla="*/ 956 w 1262"/>
                  <a:gd name="T41" fmla="*/ 254 h 1550"/>
                  <a:gd name="T42" fmla="*/ 1043 w 1262"/>
                  <a:gd name="T43" fmla="*/ 293 h 1550"/>
                  <a:gd name="T44" fmla="*/ 1098 w 1262"/>
                  <a:gd name="T45" fmla="*/ 251 h 1550"/>
                  <a:gd name="T46" fmla="*/ 1195 w 1262"/>
                  <a:gd name="T47" fmla="*/ 357 h 1550"/>
                  <a:gd name="T48" fmla="*/ 1261 w 1262"/>
                  <a:gd name="T49" fmla="*/ 449 h 1550"/>
                  <a:gd name="T50" fmla="*/ 1209 w 1262"/>
                  <a:gd name="T51" fmla="*/ 485 h 1550"/>
                  <a:gd name="T52" fmla="*/ 1117 w 1262"/>
                  <a:gd name="T53" fmla="*/ 515 h 1550"/>
                  <a:gd name="T54" fmla="*/ 1181 w 1262"/>
                  <a:gd name="T55" fmla="*/ 535 h 1550"/>
                  <a:gd name="T56" fmla="*/ 1209 w 1262"/>
                  <a:gd name="T57" fmla="*/ 618 h 1550"/>
                  <a:gd name="T58" fmla="*/ 1183 w 1262"/>
                  <a:gd name="T59" fmla="*/ 624 h 1550"/>
                  <a:gd name="T60" fmla="*/ 1146 w 1262"/>
                  <a:gd name="T61" fmla="*/ 657 h 1550"/>
                  <a:gd name="T62" fmla="*/ 1088 w 1262"/>
                  <a:gd name="T63" fmla="*/ 730 h 1550"/>
                  <a:gd name="T64" fmla="*/ 1082 w 1262"/>
                  <a:gd name="T65" fmla="*/ 839 h 1550"/>
                  <a:gd name="T66" fmla="*/ 1020 w 1262"/>
                  <a:gd name="T67" fmla="*/ 1003 h 1550"/>
                  <a:gd name="T68" fmla="*/ 1038 w 1262"/>
                  <a:gd name="T69" fmla="*/ 1142 h 1550"/>
                  <a:gd name="T70" fmla="*/ 1003 w 1262"/>
                  <a:gd name="T71" fmla="*/ 1048 h 1550"/>
                  <a:gd name="T72" fmla="*/ 942 w 1262"/>
                  <a:gd name="T73" fmla="*/ 1006 h 1550"/>
                  <a:gd name="T74" fmla="*/ 890 w 1262"/>
                  <a:gd name="T75" fmla="*/ 1034 h 1550"/>
                  <a:gd name="T76" fmla="*/ 804 w 1262"/>
                  <a:gd name="T77" fmla="*/ 1048 h 1550"/>
                  <a:gd name="T78" fmla="*/ 760 w 1262"/>
                  <a:gd name="T79" fmla="*/ 1151 h 1550"/>
                  <a:gd name="T80" fmla="*/ 859 w 1262"/>
                  <a:gd name="T81" fmla="*/ 1290 h 1550"/>
                  <a:gd name="T82" fmla="*/ 874 w 1262"/>
                  <a:gd name="T83" fmla="*/ 1212 h 1550"/>
                  <a:gd name="T84" fmla="*/ 931 w 1262"/>
                  <a:gd name="T85" fmla="*/ 1268 h 1550"/>
                  <a:gd name="T86" fmla="*/ 962 w 1262"/>
                  <a:gd name="T87" fmla="*/ 1346 h 1550"/>
                  <a:gd name="T88" fmla="*/ 987 w 1262"/>
                  <a:gd name="T89" fmla="*/ 1415 h 1550"/>
                  <a:gd name="T90" fmla="*/ 1045 w 1262"/>
                  <a:gd name="T91" fmla="*/ 1521 h 1550"/>
                  <a:gd name="T92" fmla="*/ 1133 w 1262"/>
                  <a:gd name="T93" fmla="*/ 1518 h 1550"/>
                  <a:gd name="T94" fmla="*/ 1080 w 1262"/>
                  <a:gd name="T95" fmla="*/ 1532 h 1550"/>
                  <a:gd name="T96" fmla="*/ 977 w 1262"/>
                  <a:gd name="T97" fmla="*/ 1516 h 1550"/>
                  <a:gd name="T98" fmla="*/ 905 w 1262"/>
                  <a:gd name="T99" fmla="*/ 1421 h 1550"/>
                  <a:gd name="T100" fmla="*/ 853 w 1262"/>
                  <a:gd name="T101" fmla="*/ 1385 h 1550"/>
                  <a:gd name="T102" fmla="*/ 769 w 1262"/>
                  <a:gd name="T103" fmla="*/ 1340 h 1550"/>
                  <a:gd name="T104" fmla="*/ 622 w 1262"/>
                  <a:gd name="T105" fmla="*/ 1190 h 1550"/>
                  <a:gd name="T106" fmla="*/ 501 w 1262"/>
                  <a:gd name="T107" fmla="*/ 970 h 1550"/>
                  <a:gd name="T108" fmla="*/ 542 w 1262"/>
                  <a:gd name="T109" fmla="*/ 1167 h 1550"/>
                  <a:gd name="T110" fmla="*/ 464 w 1262"/>
                  <a:gd name="T111" fmla="*/ 1031 h 1550"/>
                  <a:gd name="T112" fmla="*/ 392 w 1262"/>
                  <a:gd name="T113" fmla="*/ 763 h 1550"/>
                  <a:gd name="T114" fmla="*/ 400 w 1262"/>
                  <a:gd name="T115" fmla="*/ 568 h 1550"/>
                  <a:gd name="T116" fmla="*/ 375 w 1262"/>
                  <a:gd name="T117" fmla="*/ 418 h 1550"/>
                  <a:gd name="T118" fmla="*/ 354 w 1262"/>
                  <a:gd name="T119" fmla="*/ 329 h 1550"/>
                  <a:gd name="T120" fmla="*/ 305 w 1262"/>
                  <a:gd name="T121" fmla="*/ 276 h 1550"/>
                  <a:gd name="T122" fmla="*/ 202 w 1262"/>
                  <a:gd name="T123" fmla="*/ 290 h 1550"/>
                  <a:gd name="T124" fmla="*/ 124 w 1262"/>
                  <a:gd name="T125" fmla="*/ 345 h 15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6">
                <a:extLst>
                  <a:ext uri="{FF2B5EF4-FFF2-40B4-BE49-F238E27FC236}">
                    <a16:creationId xmlns:a16="http://schemas.microsoft.com/office/drawing/2014/main" id="{1D2C447F-5AE0-4CBB-975A-1B14C1CE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615"/>
                <a:ext cx="429" cy="408"/>
              </a:xfrm>
              <a:custGeom>
                <a:avLst/>
                <a:gdLst>
                  <a:gd name="T0" fmla="*/ 0 w 429"/>
                  <a:gd name="T1" fmla="*/ 84 h 408"/>
                  <a:gd name="T2" fmla="*/ 10 w 429"/>
                  <a:gd name="T3" fmla="*/ 53 h 408"/>
                  <a:gd name="T4" fmla="*/ 10 w 429"/>
                  <a:gd name="T5" fmla="*/ 31 h 408"/>
                  <a:gd name="T6" fmla="*/ 25 w 429"/>
                  <a:gd name="T7" fmla="*/ 0 h 408"/>
                  <a:gd name="T8" fmla="*/ 103 w 429"/>
                  <a:gd name="T9" fmla="*/ 20 h 408"/>
                  <a:gd name="T10" fmla="*/ 236 w 429"/>
                  <a:gd name="T11" fmla="*/ 56 h 408"/>
                  <a:gd name="T12" fmla="*/ 289 w 429"/>
                  <a:gd name="T13" fmla="*/ 86 h 408"/>
                  <a:gd name="T14" fmla="*/ 358 w 429"/>
                  <a:gd name="T15" fmla="*/ 114 h 408"/>
                  <a:gd name="T16" fmla="*/ 393 w 429"/>
                  <a:gd name="T17" fmla="*/ 167 h 408"/>
                  <a:gd name="T18" fmla="*/ 428 w 429"/>
                  <a:gd name="T19" fmla="*/ 192 h 408"/>
                  <a:gd name="T20" fmla="*/ 414 w 429"/>
                  <a:gd name="T21" fmla="*/ 212 h 408"/>
                  <a:gd name="T22" fmla="*/ 414 w 429"/>
                  <a:gd name="T23" fmla="*/ 237 h 408"/>
                  <a:gd name="T24" fmla="*/ 401 w 429"/>
                  <a:gd name="T25" fmla="*/ 243 h 408"/>
                  <a:gd name="T26" fmla="*/ 389 w 429"/>
                  <a:gd name="T27" fmla="*/ 265 h 408"/>
                  <a:gd name="T28" fmla="*/ 401 w 429"/>
                  <a:gd name="T29" fmla="*/ 287 h 408"/>
                  <a:gd name="T30" fmla="*/ 399 w 429"/>
                  <a:gd name="T31" fmla="*/ 304 h 408"/>
                  <a:gd name="T32" fmla="*/ 385 w 429"/>
                  <a:gd name="T33" fmla="*/ 326 h 408"/>
                  <a:gd name="T34" fmla="*/ 387 w 429"/>
                  <a:gd name="T35" fmla="*/ 348 h 408"/>
                  <a:gd name="T36" fmla="*/ 411 w 429"/>
                  <a:gd name="T37" fmla="*/ 371 h 408"/>
                  <a:gd name="T38" fmla="*/ 413 w 429"/>
                  <a:gd name="T39" fmla="*/ 393 h 408"/>
                  <a:gd name="T40" fmla="*/ 407 w 429"/>
                  <a:gd name="T41" fmla="*/ 404 h 408"/>
                  <a:gd name="T42" fmla="*/ 383 w 429"/>
                  <a:gd name="T43" fmla="*/ 407 h 408"/>
                  <a:gd name="T44" fmla="*/ 366 w 429"/>
                  <a:gd name="T45" fmla="*/ 396 h 408"/>
                  <a:gd name="T46" fmla="*/ 347 w 429"/>
                  <a:gd name="T47" fmla="*/ 368 h 408"/>
                  <a:gd name="T48" fmla="*/ 339 w 429"/>
                  <a:gd name="T49" fmla="*/ 368 h 408"/>
                  <a:gd name="T50" fmla="*/ 329 w 429"/>
                  <a:gd name="T51" fmla="*/ 357 h 408"/>
                  <a:gd name="T52" fmla="*/ 320 w 429"/>
                  <a:gd name="T53" fmla="*/ 323 h 408"/>
                  <a:gd name="T54" fmla="*/ 308 w 429"/>
                  <a:gd name="T55" fmla="*/ 312 h 408"/>
                  <a:gd name="T56" fmla="*/ 283 w 429"/>
                  <a:gd name="T57" fmla="*/ 295 h 408"/>
                  <a:gd name="T58" fmla="*/ 261 w 429"/>
                  <a:gd name="T59" fmla="*/ 284 h 408"/>
                  <a:gd name="T60" fmla="*/ 230 w 429"/>
                  <a:gd name="T61" fmla="*/ 254 h 408"/>
                  <a:gd name="T62" fmla="*/ 217 w 429"/>
                  <a:gd name="T63" fmla="*/ 231 h 408"/>
                  <a:gd name="T64" fmla="*/ 219 w 429"/>
                  <a:gd name="T65" fmla="*/ 215 h 408"/>
                  <a:gd name="T66" fmla="*/ 232 w 429"/>
                  <a:gd name="T67" fmla="*/ 201 h 408"/>
                  <a:gd name="T68" fmla="*/ 221 w 429"/>
                  <a:gd name="T69" fmla="*/ 184 h 408"/>
                  <a:gd name="T70" fmla="*/ 209 w 429"/>
                  <a:gd name="T71" fmla="*/ 192 h 408"/>
                  <a:gd name="T72" fmla="*/ 190 w 429"/>
                  <a:gd name="T73" fmla="*/ 167 h 408"/>
                  <a:gd name="T74" fmla="*/ 186 w 429"/>
                  <a:gd name="T75" fmla="*/ 181 h 408"/>
                  <a:gd name="T76" fmla="*/ 168 w 429"/>
                  <a:gd name="T77" fmla="*/ 181 h 408"/>
                  <a:gd name="T78" fmla="*/ 165 w 429"/>
                  <a:gd name="T79" fmla="*/ 170 h 408"/>
                  <a:gd name="T80" fmla="*/ 165 w 429"/>
                  <a:gd name="T81" fmla="*/ 151 h 408"/>
                  <a:gd name="T82" fmla="*/ 157 w 429"/>
                  <a:gd name="T83" fmla="*/ 139 h 408"/>
                  <a:gd name="T84" fmla="*/ 145 w 429"/>
                  <a:gd name="T85" fmla="*/ 142 h 408"/>
                  <a:gd name="T86" fmla="*/ 130 w 429"/>
                  <a:gd name="T87" fmla="*/ 112 h 408"/>
                  <a:gd name="T88" fmla="*/ 118 w 429"/>
                  <a:gd name="T89" fmla="*/ 109 h 408"/>
                  <a:gd name="T90" fmla="*/ 101 w 429"/>
                  <a:gd name="T91" fmla="*/ 95 h 408"/>
                  <a:gd name="T92" fmla="*/ 64 w 429"/>
                  <a:gd name="T93" fmla="*/ 98 h 408"/>
                  <a:gd name="T94" fmla="*/ 27 w 429"/>
                  <a:gd name="T95" fmla="*/ 95 h 408"/>
                  <a:gd name="T96" fmla="*/ 0 w 429"/>
                  <a:gd name="T97" fmla="*/ 84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7">
                <a:extLst>
                  <a:ext uri="{FF2B5EF4-FFF2-40B4-BE49-F238E27FC236}">
                    <a16:creationId xmlns:a16="http://schemas.microsoft.com/office/drawing/2014/main" id="{422B945C-A908-4EDE-8658-78BE8879A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" y="758"/>
                <a:ext cx="274" cy="210"/>
              </a:xfrm>
              <a:custGeom>
                <a:avLst/>
                <a:gdLst>
                  <a:gd name="T0" fmla="*/ 10 w 274"/>
                  <a:gd name="T1" fmla="*/ 0 h 210"/>
                  <a:gd name="T2" fmla="*/ 0 w 274"/>
                  <a:gd name="T3" fmla="*/ 17 h 210"/>
                  <a:gd name="T4" fmla="*/ 0 w 274"/>
                  <a:gd name="T5" fmla="*/ 36 h 210"/>
                  <a:gd name="T6" fmla="*/ 19 w 274"/>
                  <a:gd name="T7" fmla="*/ 56 h 210"/>
                  <a:gd name="T8" fmla="*/ 31 w 274"/>
                  <a:gd name="T9" fmla="*/ 50 h 210"/>
                  <a:gd name="T10" fmla="*/ 35 w 274"/>
                  <a:gd name="T11" fmla="*/ 59 h 210"/>
                  <a:gd name="T12" fmla="*/ 46 w 274"/>
                  <a:gd name="T13" fmla="*/ 61 h 210"/>
                  <a:gd name="T14" fmla="*/ 54 w 274"/>
                  <a:gd name="T15" fmla="*/ 47 h 210"/>
                  <a:gd name="T16" fmla="*/ 81 w 274"/>
                  <a:gd name="T17" fmla="*/ 50 h 210"/>
                  <a:gd name="T18" fmla="*/ 85 w 274"/>
                  <a:gd name="T19" fmla="*/ 64 h 210"/>
                  <a:gd name="T20" fmla="*/ 94 w 274"/>
                  <a:gd name="T21" fmla="*/ 70 h 210"/>
                  <a:gd name="T22" fmla="*/ 117 w 274"/>
                  <a:gd name="T23" fmla="*/ 67 h 210"/>
                  <a:gd name="T24" fmla="*/ 125 w 274"/>
                  <a:gd name="T25" fmla="*/ 75 h 210"/>
                  <a:gd name="T26" fmla="*/ 137 w 274"/>
                  <a:gd name="T27" fmla="*/ 84 h 210"/>
                  <a:gd name="T28" fmla="*/ 146 w 274"/>
                  <a:gd name="T29" fmla="*/ 100 h 210"/>
                  <a:gd name="T30" fmla="*/ 146 w 274"/>
                  <a:gd name="T31" fmla="*/ 123 h 210"/>
                  <a:gd name="T32" fmla="*/ 138 w 274"/>
                  <a:gd name="T33" fmla="*/ 128 h 210"/>
                  <a:gd name="T34" fmla="*/ 142 w 274"/>
                  <a:gd name="T35" fmla="*/ 137 h 210"/>
                  <a:gd name="T36" fmla="*/ 131 w 274"/>
                  <a:gd name="T37" fmla="*/ 150 h 210"/>
                  <a:gd name="T38" fmla="*/ 131 w 274"/>
                  <a:gd name="T39" fmla="*/ 170 h 210"/>
                  <a:gd name="T40" fmla="*/ 148 w 274"/>
                  <a:gd name="T41" fmla="*/ 173 h 210"/>
                  <a:gd name="T42" fmla="*/ 158 w 274"/>
                  <a:gd name="T43" fmla="*/ 167 h 210"/>
                  <a:gd name="T44" fmla="*/ 161 w 274"/>
                  <a:gd name="T45" fmla="*/ 159 h 210"/>
                  <a:gd name="T46" fmla="*/ 167 w 274"/>
                  <a:gd name="T47" fmla="*/ 167 h 210"/>
                  <a:gd name="T48" fmla="*/ 177 w 274"/>
                  <a:gd name="T49" fmla="*/ 162 h 210"/>
                  <a:gd name="T50" fmla="*/ 198 w 274"/>
                  <a:gd name="T51" fmla="*/ 173 h 210"/>
                  <a:gd name="T52" fmla="*/ 211 w 274"/>
                  <a:gd name="T53" fmla="*/ 192 h 210"/>
                  <a:gd name="T54" fmla="*/ 215 w 274"/>
                  <a:gd name="T55" fmla="*/ 192 h 210"/>
                  <a:gd name="T56" fmla="*/ 217 w 274"/>
                  <a:gd name="T57" fmla="*/ 203 h 210"/>
                  <a:gd name="T58" fmla="*/ 231 w 274"/>
                  <a:gd name="T59" fmla="*/ 209 h 210"/>
                  <a:gd name="T60" fmla="*/ 246 w 274"/>
                  <a:gd name="T61" fmla="*/ 209 h 210"/>
                  <a:gd name="T62" fmla="*/ 236 w 274"/>
                  <a:gd name="T63" fmla="*/ 198 h 210"/>
                  <a:gd name="T64" fmla="*/ 240 w 274"/>
                  <a:gd name="T65" fmla="*/ 187 h 210"/>
                  <a:gd name="T66" fmla="*/ 252 w 274"/>
                  <a:gd name="T67" fmla="*/ 198 h 210"/>
                  <a:gd name="T68" fmla="*/ 265 w 274"/>
                  <a:gd name="T69" fmla="*/ 201 h 210"/>
                  <a:gd name="T70" fmla="*/ 267 w 274"/>
                  <a:gd name="T71" fmla="*/ 184 h 210"/>
                  <a:gd name="T72" fmla="*/ 254 w 274"/>
                  <a:gd name="T73" fmla="*/ 170 h 210"/>
                  <a:gd name="T74" fmla="*/ 244 w 274"/>
                  <a:gd name="T75" fmla="*/ 170 h 210"/>
                  <a:gd name="T76" fmla="*/ 231 w 274"/>
                  <a:gd name="T77" fmla="*/ 156 h 210"/>
                  <a:gd name="T78" fmla="*/ 244 w 274"/>
                  <a:gd name="T79" fmla="*/ 156 h 210"/>
                  <a:gd name="T80" fmla="*/ 254 w 274"/>
                  <a:gd name="T81" fmla="*/ 164 h 210"/>
                  <a:gd name="T82" fmla="*/ 273 w 274"/>
                  <a:gd name="T83" fmla="*/ 164 h 210"/>
                  <a:gd name="T84" fmla="*/ 269 w 274"/>
                  <a:gd name="T85" fmla="*/ 148 h 210"/>
                  <a:gd name="T86" fmla="*/ 252 w 274"/>
                  <a:gd name="T87" fmla="*/ 131 h 210"/>
                  <a:gd name="T88" fmla="*/ 240 w 274"/>
                  <a:gd name="T89" fmla="*/ 128 h 210"/>
                  <a:gd name="T90" fmla="*/ 223 w 274"/>
                  <a:gd name="T91" fmla="*/ 109 h 210"/>
                  <a:gd name="T92" fmla="*/ 202 w 274"/>
                  <a:gd name="T93" fmla="*/ 103 h 210"/>
                  <a:gd name="T94" fmla="*/ 185 w 274"/>
                  <a:gd name="T95" fmla="*/ 95 h 210"/>
                  <a:gd name="T96" fmla="*/ 171 w 274"/>
                  <a:gd name="T97" fmla="*/ 70 h 210"/>
                  <a:gd name="T98" fmla="*/ 161 w 274"/>
                  <a:gd name="T99" fmla="*/ 39 h 210"/>
                  <a:gd name="T100" fmla="*/ 148 w 274"/>
                  <a:gd name="T101" fmla="*/ 39 h 210"/>
                  <a:gd name="T102" fmla="*/ 144 w 274"/>
                  <a:gd name="T103" fmla="*/ 31 h 210"/>
                  <a:gd name="T104" fmla="*/ 137 w 274"/>
                  <a:gd name="T105" fmla="*/ 33 h 210"/>
                  <a:gd name="T106" fmla="*/ 123 w 274"/>
                  <a:gd name="T107" fmla="*/ 20 h 210"/>
                  <a:gd name="T108" fmla="*/ 100 w 274"/>
                  <a:gd name="T109" fmla="*/ 14 h 210"/>
                  <a:gd name="T110" fmla="*/ 90 w 274"/>
                  <a:gd name="T111" fmla="*/ 22 h 210"/>
                  <a:gd name="T112" fmla="*/ 69 w 274"/>
                  <a:gd name="T113" fmla="*/ 14 h 210"/>
                  <a:gd name="T114" fmla="*/ 56 w 274"/>
                  <a:gd name="T115" fmla="*/ 14 h 210"/>
                  <a:gd name="T116" fmla="*/ 50 w 274"/>
                  <a:gd name="T117" fmla="*/ 3 h 210"/>
                  <a:gd name="T118" fmla="*/ 44 w 274"/>
                  <a:gd name="T119" fmla="*/ 0 h 210"/>
                  <a:gd name="T120" fmla="*/ 35 w 274"/>
                  <a:gd name="T121" fmla="*/ 3 h 210"/>
                  <a:gd name="T122" fmla="*/ 10 w 274"/>
                  <a:gd name="T123" fmla="*/ 0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8">
                <a:extLst>
                  <a:ext uri="{FF2B5EF4-FFF2-40B4-BE49-F238E27FC236}">
                    <a16:creationId xmlns:a16="http://schemas.microsoft.com/office/drawing/2014/main" id="{17CB4069-360B-4023-9FDC-5054A2A23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1925"/>
                <a:ext cx="195" cy="98"/>
              </a:xfrm>
              <a:custGeom>
                <a:avLst/>
                <a:gdLst>
                  <a:gd name="T0" fmla="*/ 0 w 195"/>
                  <a:gd name="T1" fmla="*/ 49 h 98"/>
                  <a:gd name="T2" fmla="*/ 17 w 195"/>
                  <a:gd name="T3" fmla="*/ 20 h 98"/>
                  <a:gd name="T4" fmla="*/ 25 w 195"/>
                  <a:gd name="T5" fmla="*/ 20 h 98"/>
                  <a:gd name="T6" fmla="*/ 38 w 195"/>
                  <a:gd name="T7" fmla="*/ 6 h 98"/>
                  <a:gd name="T8" fmla="*/ 54 w 195"/>
                  <a:gd name="T9" fmla="*/ 6 h 98"/>
                  <a:gd name="T10" fmla="*/ 58 w 195"/>
                  <a:gd name="T11" fmla="*/ 3 h 98"/>
                  <a:gd name="T12" fmla="*/ 63 w 195"/>
                  <a:gd name="T13" fmla="*/ 0 h 98"/>
                  <a:gd name="T14" fmla="*/ 83 w 195"/>
                  <a:gd name="T15" fmla="*/ 17 h 98"/>
                  <a:gd name="T16" fmla="*/ 88 w 195"/>
                  <a:gd name="T17" fmla="*/ 29 h 98"/>
                  <a:gd name="T18" fmla="*/ 92 w 195"/>
                  <a:gd name="T19" fmla="*/ 23 h 98"/>
                  <a:gd name="T20" fmla="*/ 108 w 195"/>
                  <a:gd name="T21" fmla="*/ 34 h 98"/>
                  <a:gd name="T22" fmla="*/ 117 w 195"/>
                  <a:gd name="T23" fmla="*/ 34 h 98"/>
                  <a:gd name="T24" fmla="*/ 125 w 195"/>
                  <a:gd name="T25" fmla="*/ 43 h 98"/>
                  <a:gd name="T26" fmla="*/ 138 w 195"/>
                  <a:gd name="T27" fmla="*/ 49 h 98"/>
                  <a:gd name="T28" fmla="*/ 138 w 195"/>
                  <a:gd name="T29" fmla="*/ 63 h 98"/>
                  <a:gd name="T30" fmla="*/ 163 w 195"/>
                  <a:gd name="T31" fmla="*/ 63 h 98"/>
                  <a:gd name="T32" fmla="*/ 169 w 195"/>
                  <a:gd name="T33" fmla="*/ 77 h 98"/>
                  <a:gd name="T34" fmla="*/ 184 w 195"/>
                  <a:gd name="T35" fmla="*/ 77 h 98"/>
                  <a:gd name="T36" fmla="*/ 194 w 195"/>
                  <a:gd name="T37" fmla="*/ 94 h 98"/>
                  <a:gd name="T38" fmla="*/ 188 w 195"/>
                  <a:gd name="T39" fmla="*/ 97 h 98"/>
                  <a:gd name="T40" fmla="*/ 184 w 195"/>
                  <a:gd name="T41" fmla="*/ 91 h 98"/>
                  <a:gd name="T42" fmla="*/ 182 w 195"/>
                  <a:gd name="T43" fmla="*/ 88 h 98"/>
                  <a:gd name="T44" fmla="*/ 169 w 195"/>
                  <a:gd name="T45" fmla="*/ 91 h 98"/>
                  <a:gd name="T46" fmla="*/ 165 w 195"/>
                  <a:gd name="T47" fmla="*/ 94 h 98"/>
                  <a:gd name="T48" fmla="*/ 154 w 195"/>
                  <a:gd name="T49" fmla="*/ 97 h 98"/>
                  <a:gd name="T50" fmla="*/ 136 w 195"/>
                  <a:gd name="T51" fmla="*/ 97 h 98"/>
                  <a:gd name="T52" fmla="*/ 125 w 195"/>
                  <a:gd name="T53" fmla="*/ 97 h 98"/>
                  <a:gd name="T54" fmla="*/ 125 w 195"/>
                  <a:gd name="T55" fmla="*/ 88 h 98"/>
                  <a:gd name="T56" fmla="*/ 108 w 195"/>
                  <a:gd name="T57" fmla="*/ 66 h 98"/>
                  <a:gd name="T58" fmla="*/ 108 w 195"/>
                  <a:gd name="T59" fmla="*/ 51 h 98"/>
                  <a:gd name="T60" fmla="*/ 88 w 195"/>
                  <a:gd name="T61" fmla="*/ 51 h 98"/>
                  <a:gd name="T62" fmla="*/ 81 w 195"/>
                  <a:gd name="T63" fmla="*/ 43 h 98"/>
                  <a:gd name="T64" fmla="*/ 75 w 195"/>
                  <a:gd name="T65" fmla="*/ 51 h 98"/>
                  <a:gd name="T66" fmla="*/ 69 w 195"/>
                  <a:gd name="T67" fmla="*/ 40 h 98"/>
                  <a:gd name="T68" fmla="*/ 63 w 195"/>
                  <a:gd name="T69" fmla="*/ 40 h 98"/>
                  <a:gd name="T70" fmla="*/ 63 w 195"/>
                  <a:gd name="T71" fmla="*/ 26 h 98"/>
                  <a:gd name="T72" fmla="*/ 58 w 195"/>
                  <a:gd name="T73" fmla="*/ 20 h 98"/>
                  <a:gd name="T74" fmla="*/ 40 w 195"/>
                  <a:gd name="T75" fmla="*/ 23 h 98"/>
                  <a:gd name="T76" fmla="*/ 29 w 195"/>
                  <a:gd name="T77" fmla="*/ 40 h 98"/>
                  <a:gd name="T78" fmla="*/ 15 w 195"/>
                  <a:gd name="T79" fmla="*/ 43 h 98"/>
                  <a:gd name="T80" fmla="*/ 0 w 195"/>
                  <a:gd name="T81" fmla="*/ 4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9">
                <a:extLst>
                  <a:ext uri="{FF2B5EF4-FFF2-40B4-BE49-F238E27FC236}">
                    <a16:creationId xmlns:a16="http://schemas.microsoft.com/office/drawing/2014/main" id="{F6160C90-8168-4077-82F5-BEC19CAB4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995"/>
                <a:ext cx="129" cy="83"/>
              </a:xfrm>
              <a:custGeom>
                <a:avLst/>
                <a:gdLst>
                  <a:gd name="T0" fmla="*/ 0 w 129"/>
                  <a:gd name="T1" fmla="*/ 62 h 83"/>
                  <a:gd name="T2" fmla="*/ 12 w 129"/>
                  <a:gd name="T3" fmla="*/ 65 h 83"/>
                  <a:gd name="T4" fmla="*/ 40 w 129"/>
                  <a:gd name="T5" fmla="*/ 62 h 83"/>
                  <a:gd name="T6" fmla="*/ 52 w 129"/>
                  <a:gd name="T7" fmla="*/ 79 h 83"/>
                  <a:gd name="T8" fmla="*/ 68 w 129"/>
                  <a:gd name="T9" fmla="*/ 82 h 83"/>
                  <a:gd name="T10" fmla="*/ 76 w 129"/>
                  <a:gd name="T11" fmla="*/ 62 h 83"/>
                  <a:gd name="T12" fmla="*/ 72 w 129"/>
                  <a:gd name="T13" fmla="*/ 57 h 83"/>
                  <a:gd name="T14" fmla="*/ 80 w 129"/>
                  <a:gd name="T15" fmla="*/ 48 h 83"/>
                  <a:gd name="T16" fmla="*/ 96 w 129"/>
                  <a:gd name="T17" fmla="*/ 62 h 83"/>
                  <a:gd name="T18" fmla="*/ 108 w 129"/>
                  <a:gd name="T19" fmla="*/ 62 h 83"/>
                  <a:gd name="T20" fmla="*/ 108 w 129"/>
                  <a:gd name="T21" fmla="*/ 54 h 83"/>
                  <a:gd name="T22" fmla="*/ 116 w 129"/>
                  <a:gd name="T23" fmla="*/ 54 h 83"/>
                  <a:gd name="T24" fmla="*/ 128 w 129"/>
                  <a:gd name="T25" fmla="*/ 40 h 83"/>
                  <a:gd name="T26" fmla="*/ 120 w 129"/>
                  <a:gd name="T27" fmla="*/ 37 h 83"/>
                  <a:gd name="T28" fmla="*/ 120 w 129"/>
                  <a:gd name="T29" fmla="*/ 23 h 83"/>
                  <a:gd name="T30" fmla="*/ 120 w 129"/>
                  <a:gd name="T31" fmla="*/ 11 h 83"/>
                  <a:gd name="T32" fmla="*/ 102 w 129"/>
                  <a:gd name="T33" fmla="*/ 8 h 83"/>
                  <a:gd name="T34" fmla="*/ 88 w 129"/>
                  <a:gd name="T35" fmla="*/ 11 h 83"/>
                  <a:gd name="T36" fmla="*/ 76 w 129"/>
                  <a:gd name="T37" fmla="*/ 11 h 83"/>
                  <a:gd name="T38" fmla="*/ 58 w 129"/>
                  <a:gd name="T39" fmla="*/ 8 h 83"/>
                  <a:gd name="T40" fmla="*/ 44 w 129"/>
                  <a:gd name="T41" fmla="*/ 0 h 83"/>
                  <a:gd name="T42" fmla="*/ 40 w 129"/>
                  <a:gd name="T43" fmla="*/ 8 h 83"/>
                  <a:gd name="T44" fmla="*/ 38 w 129"/>
                  <a:gd name="T45" fmla="*/ 25 h 83"/>
                  <a:gd name="T46" fmla="*/ 24 w 129"/>
                  <a:gd name="T47" fmla="*/ 25 h 83"/>
                  <a:gd name="T48" fmla="*/ 20 w 129"/>
                  <a:gd name="T49" fmla="*/ 40 h 83"/>
                  <a:gd name="T50" fmla="*/ 12 w 129"/>
                  <a:gd name="T51" fmla="*/ 45 h 83"/>
                  <a:gd name="T52" fmla="*/ 0 w 129"/>
                  <a:gd name="T53" fmla="*/ 62 h 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40">
                <a:extLst>
                  <a:ext uri="{FF2B5EF4-FFF2-40B4-BE49-F238E27FC236}">
                    <a16:creationId xmlns:a16="http://schemas.microsoft.com/office/drawing/2014/main" id="{C505C0BF-F09D-49C7-B0AA-587B87DF4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2228"/>
                <a:ext cx="802" cy="1698"/>
              </a:xfrm>
              <a:custGeom>
                <a:avLst/>
                <a:gdLst>
                  <a:gd name="T0" fmla="*/ 92 w 802"/>
                  <a:gd name="T1" fmla="*/ 28 h 1698"/>
                  <a:gd name="T2" fmla="*/ 152 w 802"/>
                  <a:gd name="T3" fmla="*/ 3 h 1698"/>
                  <a:gd name="T4" fmla="*/ 127 w 802"/>
                  <a:gd name="T5" fmla="*/ 59 h 1698"/>
                  <a:gd name="T6" fmla="*/ 152 w 802"/>
                  <a:gd name="T7" fmla="*/ 56 h 1698"/>
                  <a:gd name="T8" fmla="*/ 177 w 802"/>
                  <a:gd name="T9" fmla="*/ 53 h 1698"/>
                  <a:gd name="T10" fmla="*/ 212 w 802"/>
                  <a:gd name="T11" fmla="*/ 73 h 1698"/>
                  <a:gd name="T12" fmla="*/ 322 w 802"/>
                  <a:gd name="T13" fmla="*/ 103 h 1698"/>
                  <a:gd name="T14" fmla="*/ 372 w 802"/>
                  <a:gd name="T15" fmla="*/ 134 h 1698"/>
                  <a:gd name="T16" fmla="*/ 437 w 802"/>
                  <a:gd name="T17" fmla="*/ 151 h 1698"/>
                  <a:gd name="T18" fmla="*/ 530 w 802"/>
                  <a:gd name="T19" fmla="*/ 234 h 1698"/>
                  <a:gd name="T20" fmla="*/ 581 w 802"/>
                  <a:gd name="T21" fmla="*/ 338 h 1698"/>
                  <a:gd name="T22" fmla="*/ 780 w 802"/>
                  <a:gd name="T23" fmla="*/ 424 h 1698"/>
                  <a:gd name="T24" fmla="*/ 782 w 802"/>
                  <a:gd name="T25" fmla="*/ 567 h 1698"/>
                  <a:gd name="T26" fmla="*/ 731 w 802"/>
                  <a:gd name="T27" fmla="*/ 642 h 1698"/>
                  <a:gd name="T28" fmla="*/ 723 w 802"/>
                  <a:gd name="T29" fmla="*/ 751 h 1698"/>
                  <a:gd name="T30" fmla="*/ 694 w 802"/>
                  <a:gd name="T31" fmla="*/ 798 h 1698"/>
                  <a:gd name="T32" fmla="*/ 647 w 802"/>
                  <a:gd name="T33" fmla="*/ 879 h 1698"/>
                  <a:gd name="T34" fmla="*/ 579 w 802"/>
                  <a:gd name="T35" fmla="*/ 907 h 1698"/>
                  <a:gd name="T36" fmla="*/ 544 w 802"/>
                  <a:gd name="T37" fmla="*/ 991 h 1698"/>
                  <a:gd name="T38" fmla="*/ 536 w 802"/>
                  <a:gd name="T39" fmla="*/ 1061 h 1698"/>
                  <a:gd name="T40" fmla="*/ 481 w 802"/>
                  <a:gd name="T41" fmla="*/ 1125 h 1698"/>
                  <a:gd name="T42" fmla="*/ 448 w 802"/>
                  <a:gd name="T43" fmla="*/ 1175 h 1698"/>
                  <a:gd name="T44" fmla="*/ 427 w 802"/>
                  <a:gd name="T45" fmla="*/ 1200 h 1698"/>
                  <a:gd name="T46" fmla="*/ 415 w 802"/>
                  <a:gd name="T47" fmla="*/ 1267 h 1698"/>
                  <a:gd name="T48" fmla="*/ 361 w 802"/>
                  <a:gd name="T49" fmla="*/ 1295 h 1698"/>
                  <a:gd name="T50" fmla="*/ 318 w 802"/>
                  <a:gd name="T51" fmla="*/ 1323 h 1698"/>
                  <a:gd name="T52" fmla="*/ 316 w 802"/>
                  <a:gd name="T53" fmla="*/ 1387 h 1698"/>
                  <a:gd name="T54" fmla="*/ 275 w 802"/>
                  <a:gd name="T55" fmla="*/ 1437 h 1698"/>
                  <a:gd name="T56" fmla="*/ 300 w 802"/>
                  <a:gd name="T57" fmla="*/ 1482 h 1698"/>
                  <a:gd name="T58" fmla="*/ 259 w 802"/>
                  <a:gd name="T59" fmla="*/ 1524 h 1698"/>
                  <a:gd name="T60" fmla="*/ 238 w 802"/>
                  <a:gd name="T61" fmla="*/ 1597 h 1698"/>
                  <a:gd name="T62" fmla="*/ 292 w 802"/>
                  <a:gd name="T63" fmla="*/ 1697 h 1698"/>
                  <a:gd name="T64" fmla="*/ 228 w 802"/>
                  <a:gd name="T65" fmla="*/ 1647 h 1698"/>
                  <a:gd name="T66" fmla="*/ 187 w 802"/>
                  <a:gd name="T67" fmla="*/ 1557 h 1698"/>
                  <a:gd name="T68" fmla="*/ 183 w 802"/>
                  <a:gd name="T69" fmla="*/ 1323 h 1698"/>
                  <a:gd name="T70" fmla="*/ 177 w 802"/>
                  <a:gd name="T71" fmla="*/ 1223 h 1698"/>
                  <a:gd name="T72" fmla="*/ 181 w 802"/>
                  <a:gd name="T73" fmla="*/ 1114 h 1698"/>
                  <a:gd name="T74" fmla="*/ 189 w 802"/>
                  <a:gd name="T75" fmla="*/ 1027 h 1698"/>
                  <a:gd name="T76" fmla="*/ 185 w 802"/>
                  <a:gd name="T77" fmla="*/ 888 h 1698"/>
                  <a:gd name="T78" fmla="*/ 191 w 802"/>
                  <a:gd name="T79" fmla="*/ 773 h 1698"/>
                  <a:gd name="T80" fmla="*/ 144 w 802"/>
                  <a:gd name="T81" fmla="*/ 695 h 1698"/>
                  <a:gd name="T82" fmla="*/ 72 w 802"/>
                  <a:gd name="T83" fmla="*/ 634 h 1698"/>
                  <a:gd name="T84" fmla="*/ 47 w 802"/>
                  <a:gd name="T85" fmla="*/ 539 h 1698"/>
                  <a:gd name="T86" fmla="*/ 14 w 802"/>
                  <a:gd name="T87" fmla="*/ 486 h 1698"/>
                  <a:gd name="T88" fmla="*/ 16 w 802"/>
                  <a:gd name="T89" fmla="*/ 396 h 1698"/>
                  <a:gd name="T90" fmla="*/ 8 w 802"/>
                  <a:gd name="T91" fmla="*/ 310 h 1698"/>
                  <a:gd name="T92" fmla="*/ 58 w 802"/>
                  <a:gd name="T93" fmla="*/ 140 h 16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0" name="Rectangle 43">
            <a:extLst>
              <a:ext uri="{FF2B5EF4-FFF2-40B4-BE49-F238E27FC236}">
                <a16:creationId xmlns:a16="http://schemas.microsoft.com/office/drawing/2014/main" id="{5F2FF324-5B65-4404-B013-D90AFD972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44">
            <a:extLst>
              <a:ext uri="{FF2B5EF4-FFF2-40B4-BE49-F238E27FC236}">
                <a16:creationId xmlns:a16="http://schemas.microsoft.com/office/drawing/2014/main" id="{1AF6A329-BBBC-4A6D-A6C8-075E2A42A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7" r:id="rId12"/>
    <p:sldLayoutId id="2147483968" r:id="rId13"/>
    <p:sldLayoutId id="2147483969" r:id="rId14"/>
  </p:sldLayoutIdLst>
  <p:transition>
    <p:rand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 pitchFamily="2" charset="2"/>
        <a:buChar char="u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o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pitchFamily="2" charset="2"/>
        <a:buChar char="s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data.oecd.org%2Finequality%2Fpoverty-rate.htm%23indicator-chart&amp;data=05%7C01%7CIanLee%40cunet.carleton.ca%7Cf53ea7564bcd4ef475bf08db3119149b%7C6ad91895de06485ebc51fce126cc8530%7C0%7C0%7C638157756005543711%7CUnknown%7CTWFpbGZsb3d8eyJWIjoiMC4wLjAwMDAiLCJQIjoiV2luMzIiLCJBTiI6Ik1haWwiLCJXVCI6Mn0%3D%7C3000%7C%7C%7C&amp;sdata=WNN99iP1WU%2BsiG%2BF1WHWbWX3nShw%2BE3caIInyMrAKvM%3D&amp;reserved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50.statcan.gc.ca/n1/daily-quotidien/210910/dq210910b-eng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150.statcan.gc.ca/n1/pub/13-605-x/2020001/article/00006-eng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cs.cibccm.com/cds?id=ea34b9ef-0ff1-4d76-ab25-a2e966d0cdb2&amp;flag=E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tatcan.gc.ca/en/subjects-start/older_adults_and_population_ag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150.statcan.gc.ca/n1/pub/82-229-x/2009001/demo/dep-eng.htm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fsd.ca/web/default/files/Reports/1-Health%20Care%20Costs-%20A%20Challenge%20for%20Canadian%20Governments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hi.ca/sites/default/files/document/nhex-trends-2020-narrative-report-en.pdf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social-issues-migration-health/society-at-a-glance_19991290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150.statcan.gc.ca/t1/tbl1/en/tv.action?pid=3610022901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t1/tbl1/#Footnote4" TargetMode="External"/><Relationship Id="rId2" Type="http://schemas.openxmlformats.org/officeDocument/2006/relationships/hyperlink" Target="https://www150.statcan.gc.ca/t1/tbl1/#Footnote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150.statcan.gc.ca/t1/tbl1/#Footnote7" TargetMode="External"/><Relationship Id="rId4" Type="http://schemas.openxmlformats.org/officeDocument/2006/relationships/hyperlink" Target="https://www150.statcan.gc.ca/t1/tbl1/#Footnote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2AED1B-C146-4DAC-8EF8-1AE19B859A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41858"/>
            <a:ext cx="7772400" cy="3792611"/>
          </a:xfrm>
        </p:spPr>
        <p:txBody>
          <a:bodyPr/>
          <a:lstStyle/>
          <a:p>
            <a:r>
              <a:rPr lang="en-CA" altLang="en-US" dirty="0"/>
              <a:t>Overview of Canada: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 err="1"/>
              <a:t>GoC</a:t>
            </a:r>
            <a:r>
              <a:rPr lang="en-CA" altLang="en-US" dirty="0"/>
              <a:t> spending, Income &amp; Taxation, </a:t>
            </a:r>
            <a:br>
              <a:rPr lang="en-CA" altLang="en-US" dirty="0"/>
            </a:br>
            <a:r>
              <a:rPr lang="en-CA" altLang="en-US" dirty="0"/>
              <a:t>Aging &amp; Healthcare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8A67DA1-EA42-471A-925A-27F0684D37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CA" altLang="en-US"/>
              <a:t>Ian Lee, PhD</a:t>
            </a:r>
          </a:p>
          <a:p>
            <a:r>
              <a:rPr lang="en-CA" altLang="en-US" err="1"/>
              <a:t>Sprott</a:t>
            </a:r>
            <a:r>
              <a:rPr lang="en-CA" altLang="en-US"/>
              <a:t> School of Business</a:t>
            </a:r>
          </a:p>
          <a:p>
            <a:r>
              <a:rPr lang="en-CA" altLang="en-US"/>
              <a:t>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3649295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65FF23CD-2E9C-4E34-8451-497BBB8C0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Bank of Canada Governor </a:t>
            </a:r>
            <a:r>
              <a:rPr lang="en-US" altLang="en-US" sz="3200" err="1"/>
              <a:t>Macklem</a:t>
            </a:r>
            <a:r>
              <a:rPr lang="en-US" altLang="en-US" sz="3200">
                <a:highlight>
                  <a:srgbClr val="F9F9F9"/>
                </a:highlight>
              </a:rPr>
              <a:t>, </a:t>
            </a:r>
            <a:r>
              <a:rPr lang="en-US" altLang="en-US" sz="3200">
                <a:highlight>
                  <a:srgbClr val="FFFF00"/>
                </a:highlight>
              </a:rPr>
              <a:t>Income</a:t>
            </a:r>
            <a:r>
              <a:rPr lang="en-US" altLang="en-US" sz="3200">
                <a:highlight>
                  <a:srgbClr val="F9F9F9"/>
                </a:highlight>
              </a:rPr>
              <a:t> </a:t>
            </a:r>
            <a:r>
              <a:rPr lang="en-US" altLang="en-US" sz="3200">
                <a:highlight>
                  <a:srgbClr val="FFFF00"/>
                </a:highlight>
              </a:rPr>
              <a:t>share of top CDN earners peaked in 2006</a:t>
            </a:r>
          </a:p>
        </p:txBody>
      </p:sp>
      <p:sp>
        <p:nvSpPr>
          <p:cNvPr id="29699" name="Date Placeholder 1">
            <a:extLst>
              <a:ext uri="{FF2B5EF4-FFF2-40B4-BE49-F238E27FC236}">
                <a16:creationId xmlns:a16="http://schemas.microsoft.com/office/drawing/2014/main" id="{747C5AAD-B7D7-4EE4-B77C-AED77FE14D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A61963-1E79-4584-B71D-44E8FAC94682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9700" name="Footer Placeholder 2">
            <a:extLst>
              <a:ext uri="{FF2B5EF4-FFF2-40B4-BE49-F238E27FC236}">
                <a16:creationId xmlns:a16="http://schemas.microsoft.com/office/drawing/2014/main" id="{48B64F16-18C7-43E0-9D51-565D21994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29701" name="Slide Number Placeholder 3">
            <a:extLst>
              <a:ext uri="{FF2B5EF4-FFF2-40B4-BE49-F238E27FC236}">
                <a16:creationId xmlns:a16="http://schemas.microsoft.com/office/drawing/2014/main" id="{14761F5F-FE12-4475-9671-135F3E96B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19875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E9E5BE-2383-432D-86EE-FD421AE7F456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8B78B2BC-8CBD-4769-AA70-5052A2C4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">
            <a:extLst>
              <a:ext uri="{FF2B5EF4-FFF2-40B4-BE49-F238E27FC236}">
                <a16:creationId xmlns:a16="http://schemas.microsoft.com/office/drawing/2014/main" id="{4F4E9FD0-F536-4EF7-9205-4E54929B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676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400">
                <a:solidFill>
                  <a:schemeClr val="tx1"/>
                </a:solidFill>
              </a:rPr>
              <a:t>https://www.bankofcanada.ca/wp-content/uploads/2020/09/remarks-2020-09-10.pdf#chart6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699AB-429E-630B-7EDA-AFCEBD26C358}"/>
              </a:ext>
            </a:extLst>
          </p:cNvPr>
          <p:cNvSpPr txBox="1"/>
          <p:nvPr/>
        </p:nvSpPr>
        <p:spPr>
          <a:xfrm>
            <a:off x="314459" y="1628104"/>
            <a:ext cx="664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Claim that income inequality is skyrocketing is false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499682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567FA68D-E719-44E1-AC93-236F566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CA" altLang="en-US" sz="3600">
                <a:highlight>
                  <a:srgbClr val="FFFF00"/>
                </a:highlight>
              </a:rPr>
              <a:t>Stats Can, Elder poverty collapsed in Canada, 1976-2011 – not going up</a:t>
            </a:r>
            <a:endParaRPr lang="en-GB" altLang="en-US" sz="3600">
              <a:highlight>
                <a:srgbClr val="FFFF00"/>
              </a:highlight>
            </a:endParaRPr>
          </a:p>
        </p:txBody>
      </p:sp>
      <p:sp>
        <p:nvSpPr>
          <p:cNvPr id="25603" name="Date Placeholder 2">
            <a:extLst>
              <a:ext uri="{FF2B5EF4-FFF2-40B4-BE49-F238E27FC236}">
                <a16:creationId xmlns:a16="http://schemas.microsoft.com/office/drawing/2014/main" id="{C8989A2D-A4ED-4FA3-8BA5-9A9B2BF64A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2F500F-60AC-4634-9E7A-BAF439BB793F}" type="datetime1">
              <a:rPr lang="en-US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3F233E29-0919-40C3-8A37-A9D09B44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96584A3F-DA58-4FD1-B244-C2BD6932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4D06F4-92E2-4E53-A0A0-5E7AF501B9BC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25606" name="Picture 5">
            <a:extLst>
              <a:ext uri="{FF2B5EF4-FFF2-40B4-BE49-F238E27FC236}">
                <a16:creationId xmlns:a16="http://schemas.microsoft.com/office/drawing/2014/main" id="{2015DF27-73B0-46D8-8BFF-9D05FAC59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7">
            <a:extLst>
              <a:ext uri="{FF2B5EF4-FFF2-40B4-BE49-F238E27FC236}">
                <a16:creationId xmlns:a16="http://schemas.microsoft.com/office/drawing/2014/main" id="{438F98DF-98CC-454D-B5E7-2E8501CC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3703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400">
                <a:solidFill>
                  <a:schemeClr val="tx1"/>
                </a:solidFill>
              </a:rPr>
              <a:t>Meredith, Lower risk, higher reward, IRPP, 2015</a:t>
            </a:r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EF20F-2C7B-749D-0EE4-73B466B360CA}"/>
              </a:ext>
            </a:extLst>
          </p:cNvPr>
          <p:cNvSpPr txBox="1"/>
          <p:nvPr/>
        </p:nvSpPr>
        <p:spPr>
          <a:xfrm>
            <a:off x="3352800" y="1474631"/>
            <a:ext cx="5525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Before 1965, poverty mostly elders – </a:t>
            </a:r>
          </a:p>
          <a:p>
            <a:r>
              <a:rPr lang="en-CA"/>
              <a:t>Passage of OAS, GIS, CPP &amp; public</a:t>
            </a:r>
          </a:p>
          <a:p>
            <a:r>
              <a:rPr lang="en-CA"/>
              <a:t>healthcare in 1965-68 dramatically reduced</a:t>
            </a:r>
          </a:p>
          <a:p>
            <a:r>
              <a:rPr lang="en-CA"/>
              <a:t> elder poverty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35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>
            <a:extLst>
              <a:ext uri="{FF2B5EF4-FFF2-40B4-BE49-F238E27FC236}">
                <a16:creationId xmlns:a16="http://schemas.microsoft.com/office/drawing/2014/main" id="{DC4F37B9-E08C-40E7-84B6-BA4EE15C2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22288"/>
          </a:xfrm>
        </p:spPr>
        <p:txBody>
          <a:bodyPr/>
          <a:lstStyle/>
          <a:p>
            <a:r>
              <a:rPr lang="en-CA" altLang="en-US" sz="2800"/>
              <a:t>OECD, Comparative elder poverty rates</a:t>
            </a:r>
            <a:endParaRPr lang="en-GB" altLang="en-US" sz="2800"/>
          </a:p>
        </p:txBody>
      </p:sp>
      <p:sp>
        <p:nvSpPr>
          <p:cNvPr id="26627" name="Date Placeholder 3">
            <a:extLst>
              <a:ext uri="{FF2B5EF4-FFF2-40B4-BE49-F238E27FC236}">
                <a16:creationId xmlns:a16="http://schemas.microsoft.com/office/drawing/2014/main" id="{3376C4A6-5EE5-4539-9B5E-B2C15E4F6E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856024-606C-4193-B303-AEEE6C1B8B84}" type="datetime1">
              <a:rPr lang="en-US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4E61532-D05A-45F4-A659-034DFB9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95E35A62-B6AF-4752-A0DF-B47BF1E0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065A62-9A76-40CD-8844-194D96FFFC4D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8F703023-3774-4710-AA0D-AD6CCC56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Down Arrow 1">
            <a:extLst>
              <a:ext uri="{FF2B5EF4-FFF2-40B4-BE49-F238E27FC236}">
                <a16:creationId xmlns:a16="http://schemas.microsoft.com/office/drawing/2014/main" id="{CD2FE965-724C-4B68-8B4C-E213998B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98838"/>
            <a:ext cx="274638" cy="457200"/>
          </a:xfrm>
          <a:prstGeom prst="down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3547B158-94F5-4E2F-843C-8AE45AC5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6068"/>
            <a:ext cx="758419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err="1">
                <a:solidFill>
                  <a:schemeClr val="tx1"/>
                </a:solidFill>
                <a:highlight>
                  <a:srgbClr val="FFFF00"/>
                </a:highlight>
              </a:rPr>
              <a:t>Cdn</a:t>
            </a:r>
            <a:r>
              <a:rPr lang="en-US" altLang="en-US" sz="1800">
                <a:solidFill>
                  <a:schemeClr val="tx1"/>
                </a:solidFill>
                <a:highlight>
                  <a:srgbClr val="FFFF00"/>
                </a:highlight>
              </a:rPr>
              <a:t> elder poverty BELOW OECD avg, below Sweden, Germany,  Switzerland</a:t>
            </a:r>
          </a:p>
        </p:txBody>
      </p:sp>
    </p:spTree>
    <p:extLst>
      <p:ext uri="{BB962C8B-B14F-4D97-AF65-F5344CB8AC3E}">
        <p14:creationId xmlns:p14="http://schemas.microsoft.com/office/powerpoint/2010/main" val="41916374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9014-A1E5-6B97-0613-E16F7433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CA"/>
              <a:t>Stats Can, Poverty rate, 2015-2020 – </a:t>
            </a:r>
            <a:r>
              <a:rPr lang="en-CA">
                <a:highlight>
                  <a:srgbClr val="FFFF00"/>
                </a:highlight>
              </a:rPr>
              <a:t>lowest in </a:t>
            </a:r>
            <a:r>
              <a:rPr lang="en-CA" err="1">
                <a:highlight>
                  <a:srgbClr val="FFFF00"/>
                </a:highlight>
              </a:rPr>
              <a:t>Cdn</a:t>
            </a:r>
            <a:r>
              <a:rPr lang="en-CA">
                <a:highlight>
                  <a:srgbClr val="FFFF00"/>
                </a:highlight>
              </a:rPr>
              <a:t> history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AFEF8-77A0-EBEE-77CD-3C5D051B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F23D3-01E8-C1D7-D52B-99B7CABB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95D15-0E8F-4D85-AD82-917FE143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BE8F-86FF-C6DB-07C8-6478683A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8868"/>
            <a:ext cx="8305800" cy="3860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C6F1E-5A63-2CFE-9E3B-92ABAA5068B7}"/>
              </a:ext>
            </a:extLst>
          </p:cNvPr>
          <p:cNvSpPr txBox="1"/>
          <p:nvPr/>
        </p:nvSpPr>
        <p:spPr>
          <a:xfrm>
            <a:off x="381000" y="5562600"/>
            <a:ext cx="793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https://www150.statcan.gc.ca/n1/pub/11-627-m/11-627-m2022011-eng.htm</a:t>
            </a:r>
          </a:p>
        </p:txBody>
      </p:sp>
    </p:spTree>
    <p:extLst>
      <p:ext uri="{BB962C8B-B14F-4D97-AF65-F5344CB8AC3E}">
        <p14:creationId xmlns:p14="http://schemas.microsoft.com/office/powerpoint/2010/main" val="1508381648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FA5E-18ED-2DE5-D428-D9D098C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lnSpc>
                <a:spcPts val="1650"/>
              </a:lnSpc>
            </a:pPr>
            <a:r>
              <a:rPr lang="en-US" sz="3200">
                <a:solidFill>
                  <a:srgbClr val="494444"/>
                </a:solidFill>
                <a:effectLst/>
                <a:ea typeface="Calibri" panose="020F0502020204030204" pitchFamily="34" charset="0"/>
              </a:rPr>
              <a:t>OECD, Comparative Poverty Rates</a:t>
            </a:r>
            <a:r>
              <a:rPr lang="en-US" sz="3200">
                <a:solidFill>
                  <a:srgbClr val="494444"/>
                </a:solidFill>
                <a:ea typeface="Calibri" panose="020F0502020204030204" pitchFamily="34" charset="0"/>
              </a:rPr>
              <a:t>, </a:t>
            </a:r>
            <a:r>
              <a:rPr lang="en-US" sz="3200">
                <a:solidFill>
                  <a:srgbClr val="66666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2021</a:t>
            </a:r>
            <a:br>
              <a:rPr lang="en-US" sz="3200">
                <a:solidFill>
                  <a:srgbClr val="66666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>
                <a:solidFill>
                  <a:srgbClr val="66666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rgbClr val="666666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Canada below NZ, Sweden, Germany!</a:t>
            </a:r>
            <a:endParaRPr lang="en-US" sz="320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3D108-8A26-E2BB-7C7B-04AB7EF5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113D7-59FA-E1DC-D082-7765EF3D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55F-7F77-D4A0-0E5F-CD0A0E1C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B3B6438-0285-FAD4-1470-9AD1C69A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23975"/>
            <a:ext cx="81057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2C509-D862-A609-F988-906B346B6A31}"/>
              </a:ext>
            </a:extLst>
          </p:cNvPr>
          <p:cNvSpPr txBox="1"/>
          <p:nvPr/>
        </p:nvSpPr>
        <p:spPr>
          <a:xfrm>
            <a:off x="228600" y="5991225"/>
            <a:ext cx="613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https://data.oecd.org/inequality/poverty-rate.htm#indicator-chart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D036F-7F01-16C8-F7A0-F37A2191B615}"/>
              </a:ext>
            </a:extLst>
          </p:cNvPr>
          <p:cNvSpPr txBox="1"/>
          <p:nvPr/>
        </p:nvSpPr>
        <p:spPr>
          <a:xfrm>
            <a:off x="990600" y="1752600"/>
            <a:ext cx="470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11</a:t>
            </a:r>
            <a:r>
              <a:rPr lang="en-US" baseline="30000">
                <a:highlight>
                  <a:srgbClr val="FFFF00"/>
                </a:highlight>
              </a:rPr>
              <a:t>th</a:t>
            </a:r>
            <a:r>
              <a:rPr lang="en-US">
                <a:highlight>
                  <a:srgbClr val="FFFF00"/>
                </a:highlight>
              </a:rPr>
              <a:t> lowest of 193 countries in world</a:t>
            </a:r>
          </a:p>
        </p:txBody>
      </p:sp>
    </p:spTree>
    <p:extLst>
      <p:ext uri="{BB962C8B-B14F-4D97-AF65-F5344CB8AC3E}">
        <p14:creationId xmlns:p14="http://schemas.microsoft.com/office/powerpoint/2010/main" val="262969477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bject 2">
            <a:extLst>
              <a:ext uri="{FF2B5EF4-FFF2-40B4-BE49-F238E27FC236}">
                <a16:creationId xmlns:a16="http://schemas.microsoft.com/office/drawing/2014/main" id="{595EB395-9DB7-4A13-9E61-039D6A61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30175"/>
            <a:ext cx="761365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 indent="107950"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>
                <a:solidFill>
                  <a:schemeClr val="tx1"/>
                </a:solidFill>
                <a:cs typeface="Times New Roman" panose="02020603050405020304" pitchFamily="18" charset="0"/>
              </a:rPr>
              <a:t>OECD, </a:t>
            </a:r>
            <a:r>
              <a:rPr lang="en-US" altLang="en-US" sz="3600">
                <a:solidFill>
                  <a:schemeClr val="tx1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Inequality Ratio – Canada just BELOW avg of wealthy countries</a:t>
            </a:r>
          </a:p>
        </p:txBody>
      </p:sp>
      <p:sp>
        <p:nvSpPr>
          <p:cNvPr id="27651" name="object 3">
            <a:extLst>
              <a:ext uri="{FF2B5EF4-FFF2-40B4-BE49-F238E27FC236}">
                <a16:creationId xmlns:a16="http://schemas.microsoft.com/office/drawing/2014/main" id="{88213E14-8CC1-4324-A23C-9F23FFAB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24000"/>
            <a:ext cx="7753350" cy="4395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C3CFE24-F9EC-48AE-BAC7-64D73057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175" y="6386513"/>
            <a:ext cx="749300" cy="203200"/>
          </a:xfrm>
        </p:spPr>
        <p:txBody>
          <a:bodyPr wrap="square" lIns="0" tIns="0" rIns="0" bIns="0" rtlCol="0">
            <a:spAutoFit/>
          </a:bodyPr>
          <a:lstStyle/>
          <a:p>
            <a:pPr marL="12700">
              <a:defRPr/>
            </a:pPr>
            <a:r>
              <a:rPr spc="-10"/>
              <a:t>1/27/2015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97DD8B0-CBE3-41D9-9F76-01AEE280DA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19438" y="6386513"/>
            <a:ext cx="2905125" cy="203200"/>
          </a:xfrm>
        </p:spPr>
        <p:txBody>
          <a:bodyPr wrap="square" lIns="0" tIns="0" rIns="0" bIns="0" rtlCol="0">
            <a:spAutoFit/>
          </a:bodyPr>
          <a:lstStyle/>
          <a:p>
            <a:pPr marL="12700">
              <a:defRPr/>
            </a:pPr>
            <a:r>
              <a:rPr spc="-5"/>
              <a:t>I</a:t>
            </a:r>
            <a:r>
              <a:rPr spc="-15"/>
              <a:t>a</a:t>
            </a:r>
            <a:r>
              <a:rPr spc="-10"/>
              <a:t>n</a:t>
            </a:r>
            <a:r>
              <a:t> </a:t>
            </a:r>
            <a:r>
              <a:rPr spc="-15"/>
              <a:t>Lee</a:t>
            </a:r>
            <a:r>
              <a:rPr spc="-5"/>
              <a:t>,</a:t>
            </a:r>
            <a:r>
              <a:rPr spc="10"/>
              <a:t> </a:t>
            </a:r>
            <a:r>
              <a:rPr spc="-10"/>
              <a:t>Ph</a:t>
            </a:r>
            <a:r>
              <a:rPr spc="-15"/>
              <a:t>.D</a:t>
            </a:r>
            <a:r>
              <a:rPr spc="-5"/>
              <a:t>,</a:t>
            </a:r>
            <a:r>
              <a:t> </a:t>
            </a:r>
            <a:r>
              <a:rPr spc="-15"/>
              <a:t>Ca</a:t>
            </a:r>
            <a:r>
              <a:rPr spc="-5"/>
              <a:t>rl</a:t>
            </a:r>
            <a:r>
              <a:rPr spc="-15"/>
              <a:t>e</a:t>
            </a:r>
            <a:r>
              <a:rPr spc="-10"/>
              <a:t>ton</a:t>
            </a:r>
            <a:r>
              <a:rPr spc="5"/>
              <a:t> </a:t>
            </a:r>
            <a:r>
              <a:rPr spc="-15"/>
              <a:t>U</a:t>
            </a:r>
            <a:r>
              <a:t> </a:t>
            </a:r>
            <a:r>
              <a:rPr spc="-10"/>
              <a:t>Sprott</a:t>
            </a:r>
            <a:r>
              <a:rPr spc="-20"/>
              <a:t> </a:t>
            </a:r>
            <a:r>
              <a:rPr spc="-10"/>
              <a:t>S</a:t>
            </a:r>
            <a:r>
              <a:rPr spc="-15"/>
              <a:t>c</a:t>
            </a:r>
            <a:r>
              <a:rPr spc="-10"/>
              <a:t>hool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FBBD5AD-E91F-46E9-96D7-A0B75784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2925" y="6386513"/>
            <a:ext cx="228600" cy="279400"/>
          </a:xfrm>
        </p:spPr>
        <p:txBody>
          <a:bodyPr wrap="square" lIns="0" tIns="0" rIns="0" bIns="0" rtlCol="0">
            <a:spAutoFit/>
          </a:bodyPr>
          <a:lstStyle/>
          <a:p>
            <a:pPr marL="25400">
              <a:defRPr/>
            </a:pPr>
            <a:fld id="{8E617FD3-BF6D-45E0-899A-AFD1F9B19D47}" type="slidenum">
              <a:rPr spc="-10" dirty="0"/>
              <a:pPr marL="25400">
                <a:defRPr/>
              </a:pPr>
              <a:t>15</a:t>
            </a:fld>
            <a:endParaRPr spc="-10"/>
          </a:p>
        </p:txBody>
      </p:sp>
    </p:spTree>
    <p:extLst>
      <p:ext uri="{BB962C8B-B14F-4D97-AF65-F5344CB8AC3E}">
        <p14:creationId xmlns:p14="http://schemas.microsoft.com/office/powerpoint/2010/main" val="302173783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2436-C8AF-4F51-8796-4F76A84A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88871"/>
          </a:xfrm>
        </p:spPr>
        <p:txBody>
          <a:bodyPr/>
          <a:lstStyle/>
          <a:p>
            <a:r>
              <a:rPr lang="en-US"/>
              <a:t>Shares of Personal Taxes paid &amp; income earned by quintile,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3DC9-7939-4B0C-A0ED-CAF9E7A9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40917-E870-4CDD-BF8A-928ADEA6F656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7E082-F6C9-4D27-BB38-9E7342D9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3700A-A3EB-4616-B2EB-58D7A3A6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A9766-83EB-4B11-A204-EB99EF8674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184B9B-E49A-4E01-8903-74E4C86E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61" y="1615068"/>
            <a:ext cx="6999111" cy="3718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E0EB1-610D-45A8-8C19-5262E2DACEA5}"/>
              </a:ext>
            </a:extLst>
          </p:cNvPr>
          <p:cNvSpPr txBox="1"/>
          <p:nvPr/>
        </p:nvSpPr>
        <p:spPr>
          <a:xfrm>
            <a:off x="228600" y="5638800"/>
            <a:ext cx="860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Top 40% of Cdns pay 84% of all personal income taxes in Canada</a:t>
            </a:r>
          </a:p>
          <a:p>
            <a:r>
              <a:rPr lang="en-US">
                <a:highlight>
                  <a:srgbClr val="FFFF00"/>
                </a:highlight>
              </a:rPr>
              <a:t>While bottom 40% pay 5.7% of all personal income taxes in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19F08-30C1-406D-BAB2-CE27AB2E659B}"/>
              </a:ext>
            </a:extLst>
          </p:cNvPr>
          <p:cNvSpPr txBox="1"/>
          <p:nvPr/>
        </p:nvSpPr>
        <p:spPr>
          <a:xfrm>
            <a:off x="228600" y="5181600"/>
            <a:ext cx="768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Also see Philip Cross, MLI, </a:t>
            </a:r>
            <a:r>
              <a:rPr lang="en-US" sz="1400" i="1">
                <a:solidFill>
                  <a:srgbClr val="551900"/>
                </a:solidFill>
                <a:latin typeface="+mj-lt"/>
              </a:rPr>
              <a:t>Giving &amp; taking away: How taxes and transfers affect inequality in Canada</a:t>
            </a:r>
            <a:r>
              <a:rPr lang="en-US" sz="1100" i="1"/>
              <a:t> 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882716920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BC5B3-AD05-460E-91F0-9D9E931A4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Net worth, home ownership &amp; taxation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35BDF6-32D4-477F-A119-435AF2935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Millennials are “generation screwed”!</a:t>
            </a:r>
          </a:p>
          <a:p>
            <a:r>
              <a:rPr lang="en-US"/>
              <a:t>Really?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CB201-54A0-41E0-A525-198C1133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CADCB-93E0-411C-B082-C8630FA9B491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DCC2A-ADCF-4AAF-92AD-7B776F98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8EBAC-F152-4DF1-9818-4E027FCC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A0147-B6ED-44D3-AAFA-DC6D3119C7C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59759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6041B84-D355-4FC8-8229-2F387F7B5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/>
              <a:t>Stats Can, National Net Worth, 2023</a:t>
            </a:r>
            <a:br>
              <a:rPr lang="en-US" altLang="en-US" sz="4000"/>
            </a:br>
            <a:r>
              <a:rPr lang="en-US" altLang="en-US" sz="4000">
                <a:highlight>
                  <a:srgbClr val="FFFF00"/>
                </a:highlight>
              </a:rPr>
              <a:t>AKA “Bank of Mom &amp; Dad”</a:t>
            </a:r>
          </a:p>
        </p:txBody>
      </p:sp>
      <p:sp>
        <p:nvSpPr>
          <p:cNvPr id="40963" name="Content Placeholder 5">
            <a:extLst>
              <a:ext uri="{FF2B5EF4-FFF2-40B4-BE49-F238E27FC236}">
                <a16:creationId xmlns:a16="http://schemas.microsoft.com/office/drawing/2014/main" id="{6196DED8-3F9A-4A26-817C-A77F04512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4953000"/>
          </a:xfrm>
        </p:spPr>
        <p:txBody>
          <a:bodyPr/>
          <a:lstStyle/>
          <a:p>
            <a:r>
              <a:rPr lang="en-US" altLang="en-US">
                <a:solidFill>
                  <a:srgbClr val="333333"/>
                </a:solidFill>
              </a:rPr>
              <a:t>30 M Cdns OWN $16 TRILLION of assets</a:t>
            </a:r>
          </a:p>
          <a:p>
            <a:endParaRPr lang="en-US" altLang="en-US">
              <a:solidFill>
                <a:srgbClr val="333333"/>
              </a:solidFill>
            </a:endParaRPr>
          </a:p>
          <a:p>
            <a:r>
              <a:rPr lang="en-US" altLang="en-US">
                <a:solidFill>
                  <a:srgbClr val="333333"/>
                </a:solidFill>
              </a:rPr>
              <a:t>-$2.5T in debts</a:t>
            </a:r>
          </a:p>
          <a:p>
            <a:endParaRPr lang="en-US" altLang="en-US">
              <a:solidFill>
                <a:srgbClr val="333333"/>
              </a:solidFill>
            </a:endParaRPr>
          </a:p>
          <a:p>
            <a:r>
              <a:rPr lang="en-US" altLang="en-US">
                <a:solidFill>
                  <a:srgbClr val="333333"/>
                </a:solidFill>
              </a:rPr>
              <a:t>= Net $13.5 T</a:t>
            </a:r>
          </a:p>
          <a:p>
            <a:endParaRPr lang="en-US" altLang="en-US">
              <a:solidFill>
                <a:srgbClr val="333333"/>
              </a:solidFill>
            </a:endParaRPr>
          </a:p>
          <a:p>
            <a:r>
              <a:rPr lang="en-US" altLang="en-US">
                <a:solidFill>
                  <a:srgbClr val="333333"/>
                </a:solidFill>
              </a:rPr>
              <a:t>Or AVERAGE</a:t>
            </a:r>
          </a:p>
          <a:p>
            <a:r>
              <a:rPr lang="en-US" altLang="en-US">
                <a:solidFill>
                  <a:srgbClr val="333333"/>
                </a:solidFill>
                <a:highlight>
                  <a:srgbClr val="FFFF00"/>
                </a:highlight>
              </a:rPr>
              <a:t>+$400K each </a:t>
            </a:r>
          </a:p>
          <a:p>
            <a:endParaRPr lang="en-US" altLang="en-US"/>
          </a:p>
        </p:txBody>
      </p:sp>
      <p:sp>
        <p:nvSpPr>
          <p:cNvPr id="40964" name="Date Placeholder 2">
            <a:extLst>
              <a:ext uri="{FF2B5EF4-FFF2-40B4-BE49-F238E27FC236}">
                <a16:creationId xmlns:a16="http://schemas.microsoft.com/office/drawing/2014/main" id="{B2291460-8968-477E-B159-6CA2831A7A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E6A511-ACE0-4FFB-A409-98D8D2A4CB22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0965" name="Footer Placeholder 3">
            <a:extLst>
              <a:ext uri="{FF2B5EF4-FFF2-40B4-BE49-F238E27FC236}">
                <a16:creationId xmlns:a16="http://schemas.microsoft.com/office/drawing/2014/main" id="{B5C9A82D-7512-49A7-B56F-E32F1A4E9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40966" name="Slide Number Placeholder 4">
            <a:extLst>
              <a:ext uri="{FF2B5EF4-FFF2-40B4-BE49-F238E27FC236}">
                <a16:creationId xmlns:a16="http://schemas.microsoft.com/office/drawing/2014/main" id="{11B7E751-A403-40ED-96F3-09E5CEE84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3D5CC6-2329-44AF-BEA2-CD2CFCB0D300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18A06DFF-C627-4CB3-9CA3-899F2FA0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62125"/>
            <a:ext cx="5448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2">
            <a:extLst>
              <a:ext uri="{FF2B5EF4-FFF2-40B4-BE49-F238E27FC236}">
                <a16:creationId xmlns:a16="http://schemas.microsoft.com/office/drawing/2014/main" id="{D2258741-C1D5-4E91-82B8-FAD2D3EA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015038"/>
            <a:ext cx="577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hlinkClick r:id="rId4"/>
              </a:rPr>
              <a:t>https://www150.statcan.gc.ca/n1/daily-quotidien/210910/dq210910b-eng.htm</a:t>
            </a:r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2009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762000" y="228600"/>
            <a:ext cx="7478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200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Stats Can, Net Worth &amp; Disposable Income by Age Cohort, 2019</a:t>
            </a:r>
            <a:endParaRPr sz="160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50" name="Google Shape;3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838200"/>
            <a:ext cx="7620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97059" y="5607915"/>
            <a:ext cx="7300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1400">
                <a:latin typeface="+mj-lt"/>
                <a:ea typeface="Open Sans Light"/>
                <a:cs typeface="Open Sans Light"/>
                <a:sym typeface="Open Sans Light"/>
              </a:rPr>
              <a:t>Source: </a:t>
            </a:r>
            <a:r>
              <a:rPr lang="es" sz="1400" u="sng">
                <a:solidFill>
                  <a:schemeClr val="hlink"/>
                </a:solidFill>
                <a:latin typeface="+mj-lt"/>
                <a:ea typeface="Open Sans Light"/>
                <a:cs typeface="Open Sans Light"/>
                <a:sym typeface="Open Sans Light"/>
                <a:hlinkClick r:id="rId4"/>
              </a:rPr>
              <a:t>https://www150.statcan.gc.ca/n1/pub/13-605-x/2020001/article/00006-eng.htm</a:t>
            </a:r>
            <a:r>
              <a:rPr lang="es" sz="1400"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endParaRPr sz="1400"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D2347-46AB-6D37-F42E-DEDD8EF7EDE3}"/>
              </a:ext>
            </a:extLst>
          </p:cNvPr>
          <p:cNvSpPr txBox="1"/>
          <p:nvPr/>
        </p:nvSpPr>
        <p:spPr>
          <a:xfrm>
            <a:off x="228600" y="5181600"/>
            <a:ext cx="780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Average wealthiest </a:t>
            </a:r>
            <a:r>
              <a:rPr lang="en-CA" err="1">
                <a:highlight>
                  <a:srgbClr val="FFFF00"/>
                </a:highlight>
              </a:rPr>
              <a:t>Cdns</a:t>
            </a:r>
            <a:r>
              <a:rPr lang="en-CA">
                <a:highlight>
                  <a:srgbClr val="FFFF00"/>
                </a:highlight>
              </a:rPr>
              <a:t> are boomers who are mostly over 65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8D51707-AEB1-4547-ACF0-D705A30A2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Disclosures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E1814BA-1D6E-4445-A48F-BF484F8573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dirty="0"/>
              <a:t>1. I don’t belong/donate to any political party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</a:pPr>
            <a:r>
              <a:rPr lang="en-US" altLang="en-US" dirty="0"/>
              <a:t>2. I do not consult to business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</a:pPr>
            <a:r>
              <a:rPr lang="en-US" altLang="en-US" dirty="0"/>
              <a:t>3. Only use </a:t>
            </a:r>
            <a:r>
              <a:rPr lang="en-US" altLang="en-US" dirty="0" err="1"/>
              <a:t>GoC</a:t>
            </a:r>
            <a:r>
              <a:rPr lang="en-US" altLang="en-US" dirty="0"/>
              <a:t>, CIHI &amp; OECD data 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</a:pPr>
            <a:r>
              <a:rPr lang="en-US" altLang="en-US" dirty="0"/>
              <a:t>4. Do not use claims by MPs or NGOs – as partisans and lobbyists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497F7CF8-6100-49FC-9257-2FB4A4367C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041679-D228-4BF3-9132-443E9C91C1FE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7173" name="Footer Placeholder 4">
            <a:extLst>
              <a:ext uri="{FF2B5EF4-FFF2-40B4-BE49-F238E27FC236}">
                <a16:creationId xmlns:a16="http://schemas.microsoft.com/office/drawing/2014/main" id="{B1419E45-D6BE-4F43-94AA-C5D6003F8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7174" name="Slide Number Placeholder 5">
            <a:extLst>
              <a:ext uri="{FF2B5EF4-FFF2-40B4-BE49-F238E27FC236}">
                <a16:creationId xmlns:a16="http://schemas.microsoft.com/office/drawing/2014/main" id="{097B1F3C-7B7A-4D98-B10C-B43D1D017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72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221432-8B78-4FF8-8CA5-02557137FAD6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5308200" cy="467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s" sz="1400"/>
              <a:t>Source: compiled from 2001, 2006, 2011 &amp; 2016 Censuses</a:t>
            </a:r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ctrTitle"/>
          </p:nvPr>
        </p:nvSpPr>
        <p:spPr>
          <a:xfrm>
            <a:off x="658050" y="304800"/>
            <a:ext cx="7827900" cy="9462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Stats Can, Homeownership &amp;</a:t>
            </a:r>
            <a:r>
              <a:rPr lang="es" sz="2800">
                <a:solidFill>
                  <a:schemeClr val="dk2"/>
                </a:solidFill>
              </a:rPr>
              <a:t> </a:t>
            </a:r>
            <a:r>
              <a:rPr lang="e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renter housing rates by age cohort, Canada, 2001 to 2016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37" y="1371600"/>
            <a:ext cx="792052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121B14-BC59-51BB-B03F-8DC00AA62ED9}"/>
              </a:ext>
            </a:extLst>
          </p:cNvPr>
          <p:cNvSpPr txBox="1"/>
          <p:nvPr/>
        </p:nvSpPr>
        <p:spPr>
          <a:xfrm>
            <a:off x="152400" y="6400800"/>
            <a:ext cx="905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Note 25-34 years with 48% home ownership – NOT zero or very low %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DFE4B7-4B68-4A78-AB02-790EB780C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did Govt of Canada do during COVID?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A1ADF3-5807-4895-BDB7-E58E52A51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r>
              <a:rPr lang="en-US"/>
              <a:t>Far too much fiscal stimulus – Relative to crisis</a:t>
            </a:r>
          </a:p>
          <a:p>
            <a:r>
              <a:rPr lang="en-US"/>
              <a:t>Relative to Income support already being spent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1C92D-BD0B-4A5C-BB53-C9D29E3E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40917-E870-4CDD-BF8A-928ADEA6F656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73D7A-737B-4A73-8B1C-677CF6CC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96397-0C9C-4DCE-A7CC-D9D964E8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A9766-83EB-4B11-A204-EB99EF8674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0743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C411-8E0E-C762-31C3-A931FAB1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err="1"/>
              <a:t>Cdn</a:t>
            </a:r>
            <a:r>
              <a:rPr lang="en-US"/>
              <a:t> GDP Change, COVID vs past recessions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596DDC-CB60-C7A0-53B3-A30DA2DD9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619999" cy="43433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DBC0-0BF9-9C3E-35DC-5C1C7747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16BF-13E9-0302-31D9-0CCCB821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4C17-9DAC-D958-BE07-FF9CD25A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0876C-EBAB-552C-D501-FECB1D20AC06}"/>
              </a:ext>
            </a:extLst>
          </p:cNvPr>
          <p:cNvSpPr txBox="1"/>
          <p:nvPr/>
        </p:nvSpPr>
        <p:spPr>
          <a:xfrm flipH="1">
            <a:off x="4617718" y="4114800"/>
            <a:ext cx="368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COVID recession much deeper but FAR </a:t>
            </a:r>
            <a:r>
              <a:rPr lang="en-US" err="1">
                <a:highlight>
                  <a:srgbClr val="FFFF00"/>
                </a:highlight>
              </a:rPr>
              <a:t>FAR</a:t>
            </a:r>
            <a:r>
              <a:rPr lang="en-US">
                <a:highlight>
                  <a:srgbClr val="FFFF00"/>
                </a:highlight>
              </a:rPr>
              <a:t> shorter</a:t>
            </a:r>
          </a:p>
        </p:txBody>
      </p:sp>
    </p:spTree>
    <p:extLst>
      <p:ext uri="{BB962C8B-B14F-4D97-AF65-F5344CB8AC3E}">
        <p14:creationId xmlns:p14="http://schemas.microsoft.com/office/powerpoint/2010/main" val="1795902728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9262-BFB4-0134-F9C6-9BAFA92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7008"/>
          </a:xfrm>
        </p:spPr>
        <p:txBody>
          <a:bodyPr/>
          <a:lstStyle/>
          <a:p>
            <a:r>
              <a:rPr lang="en-US"/>
              <a:t>Bank of Canada, Overnight interest rate, 1935-2020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216659-8B07-6FA0-915D-B2309EF9B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4074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C11-04F9-B0A9-8D43-8D1E5D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7B226-65B3-F7F0-FAE8-D7783326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AE5F-5622-9035-57F1-B70BECBF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69C6D-A2BD-C51D-5CC7-1B152D27B524}"/>
              </a:ext>
            </a:extLst>
          </p:cNvPr>
          <p:cNvSpPr txBox="1"/>
          <p:nvPr/>
        </p:nvSpPr>
        <p:spPr>
          <a:xfrm>
            <a:off x="1285501" y="228600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Interest rates NEVER this low in Canada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6232588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2539772-C649-4F0E-AF2C-93BA3D284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altLang="en-US"/>
              <a:t>Stats Can, Share of consolidated govts expenses by function, 2008-20</a:t>
            </a:r>
          </a:p>
        </p:txBody>
      </p:sp>
      <p:sp>
        <p:nvSpPr>
          <p:cNvPr id="33795" name="Date Placeholder 2">
            <a:extLst>
              <a:ext uri="{FF2B5EF4-FFF2-40B4-BE49-F238E27FC236}">
                <a16:creationId xmlns:a16="http://schemas.microsoft.com/office/drawing/2014/main" id="{394218AB-CF5E-4EDC-A4A7-6A5BB9FA381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028BE-164F-40EA-A54B-03AB1110353E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BAAC8144-EB92-43C7-B8E9-5FCF11CD3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43D76CD4-A7BE-4341-806C-F42DB42C8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C47EBF-D018-4E54-BD11-A521FB6A410F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F4A9-24D3-4906-8926-01C748B81EB6}"/>
              </a:ext>
            </a:extLst>
          </p:cNvPr>
          <p:cNvSpPr txBox="1"/>
          <p:nvPr/>
        </p:nvSpPr>
        <p:spPr>
          <a:xfrm>
            <a:off x="185928" y="1447800"/>
            <a:ext cx="84443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60% of ALL govts spending on social protection, health care &amp; ed</a:t>
            </a:r>
          </a:p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+$500 BILLION  on social, health &amp; ed in $2 Trillion GDP </a:t>
            </a:r>
            <a:r>
              <a:rPr lang="en-US" err="1">
                <a:highlight>
                  <a:srgbClr val="FFFF00"/>
                </a:highlight>
              </a:rPr>
              <a:t>ie</a:t>
            </a:r>
            <a:r>
              <a:rPr lang="en-US">
                <a:highlight>
                  <a:srgbClr val="FFFF00"/>
                </a:highlight>
              </a:rPr>
              <a:t> 25%</a:t>
            </a:r>
          </a:p>
        </p:txBody>
      </p:sp>
      <p:sp>
        <p:nvSpPr>
          <p:cNvPr id="33800" name="TextBox 8">
            <a:extLst>
              <a:ext uri="{FF2B5EF4-FFF2-40B4-BE49-F238E27FC236}">
                <a16:creationId xmlns:a16="http://schemas.microsoft.com/office/drawing/2014/main" id="{933003C7-90EE-4BC0-971F-A7CF8330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7677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https://www150.statcan.gc.ca/n1/en/daily-quotidien/211126/dq211126a-eng.pdf?st=3XHkskXm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B6172-6731-96E5-1F0D-B6A18D8A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431197"/>
            <a:ext cx="6600825" cy="343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2F824-3A6E-4258-9586-16C164349CDD}"/>
              </a:ext>
            </a:extLst>
          </p:cNvPr>
          <p:cNvSpPr txBox="1"/>
          <p:nvPr/>
        </p:nvSpPr>
        <p:spPr>
          <a:xfrm>
            <a:off x="185928" y="5672435"/>
            <a:ext cx="528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NO – the social safety net is NOT broken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08068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A2B2C5E-4429-4223-8AFF-D57C4B6F5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err="1">
                <a:highlight>
                  <a:srgbClr val="FFFF00"/>
                </a:highlight>
              </a:rPr>
              <a:t>GoC</a:t>
            </a:r>
            <a:r>
              <a:rPr lang="en-US" altLang="en-US" sz="2800">
                <a:highlight>
                  <a:srgbClr val="FFFF00"/>
                </a:highlight>
              </a:rPr>
              <a:t> &amp; Prov Govts - COVID Support: $624 BILLION</a:t>
            </a:r>
          </a:p>
        </p:txBody>
      </p:sp>
      <p:sp>
        <p:nvSpPr>
          <p:cNvPr id="34819" name="Date Placeholder 2">
            <a:extLst>
              <a:ext uri="{FF2B5EF4-FFF2-40B4-BE49-F238E27FC236}">
                <a16:creationId xmlns:a16="http://schemas.microsoft.com/office/drawing/2014/main" id="{E7E6322C-9C16-47AA-B6BD-CEB7D22C136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69A1CF-40CC-40E3-AAD7-749D44E0EDAD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C24F27AF-EE9B-45D3-9F96-F8958D940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883D5E46-D146-4BC2-8849-BEA63B556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3EF4E0-5D56-4A99-A996-CE1C2800C10B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BA74E97-86A6-489C-B59C-25177F7B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>
            <a:extLst>
              <a:ext uri="{FF2B5EF4-FFF2-40B4-BE49-F238E27FC236}">
                <a16:creationId xmlns:a16="http://schemas.microsoft.com/office/drawing/2014/main" id="{80AFA316-D1EA-4684-8A07-52E10C11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490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Source: Finance Canada, Budget 2021</a:t>
            </a:r>
          </a:p>
        </p:txBody>
      </p:sp>
    </p:spTree>
    <p:extLst>
      <p:ext uri="{BB962C8B-B14F-4D97-AF65-F5344CB8AC3E}">
        <p14:creationId xmlns:p14="http://schemas.microsoft.com/office/powerpoint/2010/main" val="39453149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34EC5D1-936C-4D81-9E2C-4C547D453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en-US" sz="4000"/>
              <a:t>BoC, Extra savings by quintile, 2020</a:t>
            </a:r>
          </a:p>
        </p:txBody>
      </p:sp>
      <p:sp>
        <p:nvSpPr>
          <p:cNvPr id="39939" name="Date Placeholder 2">
            <a:extLst>
              <a:ext uri="{FF2B5EF4-FFF2-40B4-BE49-F238E27FC236}">
                <a16:creationId xmlns:a16="http://schemas.microsoft.com/office/drawing/2014/main" id="{F8B51A65-0B0B-4175-BF21-9F31D6E827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08799-E320-4CA8-B892-94539F22D48C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76C94D7F-8359-44C5-88E1-474393F4C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74F5A715-79DF-4082-9BA9-FEB6CFF85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765B9-C298-4EF3-88B4-DF5F5B3FC339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288841A0-2B81-443F-8C78-F7D6B0F1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FA4263-E723-4900-82F0-84170D187DAF}"/>
              </a:ext>
            </a:extLst>
          </p:cNvPr>
          <p:cNvSpPr txBox="1"/>
          <p:nvPr/>
        </p:nvSpPr>
        <p:spPr>
          <a:xfrm>
            <a:off x="359508" y="607368"/>
            <a:ext cx="80986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Bottom 40% of Cdns saved 25% of total savings during COVID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C0D85-277F-4882-8938-A12A31C1745E}"/>
              </a:ext>
            </a:extLst>
          </p:cNvPr>
          <p:cNvSpPr txBox="1"/>
          <p:nvPr/>
        </p:nvSpPr>
        <p:spPr>
          <a:xfrm>
            <a:off x="1655272" y="941066"/>
            <a:ext cx="40824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- NOT just high income earners</a:t>
            </a:r>
          </a:p>
        </p:txBody>
      </p:sp>
      <p:sp>
        <p:nvSpPr>
          <p:cNvPr id="39945" name="TextBox 4">
            <a:extLst>
              <a:ext uri="{FF2B5EF4-FFF2-40B4-BE49-F238E27FC236}">
                <a16:creationId xmlns:a16="http://schemas.microsoft.com/office/drawing/2014/main" id="{EAEEC633-4E7A-4434-92E0-6513975F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6019800"/>
            <a:ext cx="482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https://www.bankofcanada.ca/2021/04/mpr-2021-04-21/</a:t>
            </a:r>
          </a:p>
        </p:txBody>
      </p:sp>
    </p:spTree>
    <p:extLst>
      <p:ext uri="{BB962C8B-B14F-4D97-AF65-F5344CB8AC3E}">
        <p14:creationId xmlns:p14="http://schemas.microsoft.com/office/powerpoint/2010/main" val="3885503308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928D737-7A67-49EC-AD77-A68652742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altLang="en-US"/>
              <a:t>CIBC, Cdn savings rate, 1981, 1991, 2008 &amp; Now</a:t>
            </a:r>
          </a:p>
        </p:txBody>
      </p:sp>
      <p:sp>
        <p:nvSpPr>
          <p:cNvPr id="38915" name="Date Placeholder 2">
            <a:extLst>
              <a:ext uri="{FF2B5EF4-FFF2-40B4-BE49-F238E27FC236}">
                <a16:creationId xmlns:a16="http://schemas.microsoft.com/office/drawing/2014/main" id="{48876804-85B7-4C39-B070-8AEF1B0EB9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1FBA68-70F5-4098-A48F-86B15829BD2D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249D3D8C-75A4-4F50-BB5F-08E0EA616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A6B0CFCC-16D2-41FB-99EB-93D626345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0B9588-3928-4498-9B22-16C28C6CE1A3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EF20C594-0298-46CC-955D-C06496D4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">
            <a:extLst>
              <a:ext uri="{FF2B5EF4-FFF2-40B4-BE49-F238E27FC236}">
                <a16:creationId xmlns:a16="http://schemas.microsoft.com/office/drawing/2014/main" id="{47849AFA-5056-4A34-B56C-1143C0B5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715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</a:t>
            </a:r>
            <a:r>
              <a:rPr lang="en-US" altLang="en-US" sz="1400">
                <a:solidFill>
                  <a:schemeClr val="tx1"/>
                </a:solidFill>
                <a:hlinkClick r:id="rId3"/>
              </a:rPr>
              <a:t>https://economics.cibccm.com/cds?id=ea34b9ef-0ff1-4d76-ab25-a2e966d0cdb2&amp;flag=E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46044-97D7-F6ED-DD38-568C22C5E428}"/>
              </a:ext>
            </a:extLst>
          </p:cNvPr>
          <p:cNvSpPr txBox="1"/>
          <p:nvPr/>
        </p:nvSpPr>
        <p:spPr>
          <a:xfrm>
            <a:off x="-377952" y="3297936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Cdns saved vastly more during pandemic – 25%</a:t>
            </a:r>
          </a:p>
        </p:txBody>
      </p:sp>
    </p:spTree>
    <p:extLst>
      <p:ext uri="{BB962C8B-B14F-4D97-AF65-F5344CB8AC3E}">
        <p14:creationId xmlns:p14="http://schemas.microsoft.com/office/powerpoint/2010/main" val="264437661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>
            <a:extLst>
              <a:ext uri="{FF2B5EF4-FFF2-40B4-BE49-F238E27FC236}">
                <a16:creationId xmlns:a16="http://schemas.microsoft.com/office/drawing/2014/main" id="{CA9D6678-75C2-46E9-822E-FB0CA17ECC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Aging &amp; Health Care Spending </a:t>
            </a:r>
          </a:p>
        </p:txBody>
      </p:sp>
      <p:sp>
        <p:nvSpPr>
          <p:cNvPr id="53251" name="Subtitle 6">
            <a:extLst>
              <a:ext uri="{FF2B5EF4-FFF2-40B4-BE49-F238E27FC236}">
                <a16:creationId xmlns:a16="http://schemas.microsoft.com/office/drawing/2014/main" id="{AFA26380-ED56-420D-AB2F-FBCF523B21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en-US"/>
              <a:t>Vastly larger crisis</a:t>
            </a:r>
            <a:endParaRPr lang="en-US" altLang="en-US"/>
          </a:p>
        </p:txBody>
      </p:sp>
      <p:sp>
        <p:nvSpPr>
          <p:cNvPr id="53252" name="Date Placeholder 2">
            <a:extLst>
              <a:ext uri="{FF2B5EF4-FFF2-40B4-BE49-F238E27FC236}">
                <a16:creationId xmlns:a16="http://schemas.microsoft.com/office/drawing/2014/main" id="{00249E23-E81A-4C0E-8D0C-FED5181EA85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013B9B-5C7D-4103-AFD4-37100EC94F7A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3253" name="Footer Placeholder 3">
            <a:extLst>
              <a:ext uri="{FF2B5EF4-FFF2-40B4-BE49-F238E27FC236}">
                <a16:creationId xmlns:a16="http://schemas.microsoft.com/office/drawing/2014/main" id="{50EC4A15-1132-4856-AE5C-1A4354D02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53254" name="Slide Number Placeholder 4">
            <a:extLst>
              <a:ext uri="{FF2B5EF4-FFF2-40B4-BE49-F238E27FC236}">
                <a16:creationId xmlns:a16="http://schemas.microsoft.com/office/drawing/2014/main" id="{C3B1C818-416F-45FC-AEBC-0453FA243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E5ACD-9F03-4BFA-BD06-52E7F7519223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71880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35BE6981-E1F2-40AC-A54A-53FAE9063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altLang="en-US"/>
              <a:t>Stats Can, % of Cdns over 65, 2016-2030</a:t>
            </a:r>
          </a:p>
        </p:txBody>
      </p:sp>
      <p:sp>
        <p:nvSpPr>
          <p:cNvPr id="44035" name="Date Placeholder 2">
            <a:extLst>
              <a:ext uri="{FF2B5EF4-FFF2-40B4-BE49-F238E27FC236}">
                <a16:creationId xmlns:a16="http://schemas.microsoft.com/office/drawing/2014/main" id="{95AAAF5E-4163-4B77-BF0C-811038AEE8C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8462B-E8B2-43AF-94E9-927B45318592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B13EAA34-5076-4CD2-B5AA-A79F62FFA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626D245F-80E4-48C4-9275-5289C0EDF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EBD80-E9B2-4A88-9DF9-924B2183423D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2B826291-5C17-4242-8C6B-00CEB5A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2">
            <a:extLst>
              <a:ext uri="{FF2B5EF4-FFF2-40B4-BE49-F238E27FC236}">
                <a16:creationId xmlns:a16="http://schemas.microsoft.com/office/drawing/2014/main" id="{C8ADFAD8-5970-4B9A-993D-BBA8A725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5907088"/>
            <a:ext cx="6516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</a:t>
            </a:r>
            <a:r>
              <a:rPr lang="en-US" altLang="en-US" sz="1400">
                <a:solidFill>
                  <a:schemeClr val="tx1"/>
                </a:solidFill>
                <a:hlinkClick r:id="rId4"/>
              </a:rPr>
              <a:t>https://www.statcan.gc.ca/en/subjects-start/older_adults_and_population_aging</a:t>
            </a:r>
            <a:r>
              <a:rPr lang="en-US" altLang="en-US" sz="14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63649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F600A-E710-BB08-D349-7B2BF095A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Big Picture Overview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FD87D5-6B6F-4CE3-3B17-0086FCB8B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3C534-4C5E-5657-8C06-C2AB57FB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56C65-5D31-2986-EA6C-E4DCDCF8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25A02-9E31-58EF-5A20-E460889F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43905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6A20-B33F-88E8-BB01-C781450F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/>
              <a:t>Stats Can, Less under 15 than over 65, 1951-2051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56901-78B6-C5E8-C6D7-64753EC8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A5148-281C-418C-BA4B-D95D2247DEB2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2700-B4DD-BA35-3800-E15180DB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7F02D-3909-825C-EF7D-E88AC138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B6B3-E40C-462C-B7A7-59FE0545303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4DAA6-74ED-106A-0DCE-C337D2AE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19199"/>
            <a:ext cx="8458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5499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15318D6-C8D5-4E7B-95FC-F6D11ECA7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altLang="en-US"/>
              <a:t>Stats Can, Dependency Ratio Historic &amp; projected, 1966-2068</a:t>
            </a:r>
          </a:p>
        </p:txBody>
      </p:sp>
      <p:sp>
        <p:nvSpPr>
          <p:cNvPr id="46083" name="Date Placeholder 2">
            <a:extLst>
              <a:ext uri="{FF2B5EF4-FFF2-40B4-BE49-F238E27FC236}">
                <a16:creationId xmlns:a16="http://schemas.microsoft.com/office/drawing/2014/main" id="{B3697F10-9C72-4C56-9760-E472E383604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EB15FA-EE1D-4AA7-9EC6-06E44F79E33F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7AABF275-1E1D-49F2-B4DF-D267B0ABB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2FB4352B-B299-410D-962D-D9CD9F6FD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8F09DB-DA01-48B6-99EE-E820AB475B47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6087" name="TextBox 1">
            <a:extLst>
              <a:ext uri="{FF2B5EF4-FFF2-40B4-BE49-F238E27FC236}">
                <a16:creationId xmlns:a16="http://schemas.microsoft.com/office/drawing/2014/main" id="{7BAAF3CB-D152-4035-B31E-316CB982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600"/>
            <a:ext cx="623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</a:t>
            </a:r>
            <a:r>
              <a:rPr lang="en-US" altLang="en-US" sz="1400">
                <a:solidFill>
                  <a:schemeClr val="tx1"/>
                </a:solidFill>
                <a:hlinkClick r:id="rId2"/>
              </a:rPr>
              <a:t>https://www150.statcan.gc.ca/n1/pub/82-229-x/2009001/demo/dep-eng.htm</a:t>
            </a:r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AA12C-91A9-B453-2F26-504B0AD2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752599"/>
            <a:ext cx="8610600" cy="3876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1747D-0025-7538-E770-4A70FCA21DBA}"/>
              </a:ext>
            </a:extLst>
          </p:cNvPr>
          <p:cNvSpPr txBox="1"/>
          <p:nvPr/>
        </p:nvSpPr>
        <p:spPr>
          <a:xfrm>
            <a:off x="2590800" y="2064693"/>
            <a:ext cx="5344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Workers to retirees went from 8:1 in 1966</a:t>
            </a:r>
          </a:p>
          <a:p>
            <a:r>
              <a:rPr lang="en-CA">
                <a:highlight>
                  <a:srgbClr val="FFFF00"/>
                </a:highlight>
              </a:rPr>
              <a:t>To about 3:1 in 2025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285275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988BCB-CD6E-DFEB-8FE4-43530686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en-CA"/>
              <a:t>Stats Can, Labour force participation rate, 2000-2060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38F1-FB7D-1D1C-ED62-9684067D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864E-3639-00E1-4E7A-52F08E4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04C8-959E-CC74-458C-A49A3A73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3E7506-6C3D-1785-DA21-C0B8FE0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371600"/>
            <a:ext cx="8734425" cy="4648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296F7-7268-DC02-0ED0-C3B5E80AB3B7}"/>
              </a:ext>
            </a:extLst>
          </p:cNvPr>
          <p:cNvSpPr txBox="1"/>
          <p:nvPr/>
        </p:nvSpPr>
        <p:spPr>
          <a:xfrm>
            <a:off x="2657381" y="1606296"/>
            <a:ext cx="5800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Do NOT need more generous income support</a:t>
            </a:r>
          </a:p>
          <a:p>
            <a:r>
              <a:rPr lang="en-CA">
                <a:highlight>
                  <a:srgbClr val="FFFF00"/>
                </a:highlight>
              </a:rPr>
              <a:t>		Need ALL hands on deck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308674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E858C94-86C2-4F68-89EE-552AE3B34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76325"/>
          </a:xfrm>
        </p:spPr>
        <p:txBody>
          <a:bodyPr/>
          <a:lstStyle/>
          <a:p>
            <a:r>
              <a:rPr lang="en-US" altLang="en-US" sz="4000"/>
              <a:t>Stats Can, Cdn health care annual spending as % of GDP</a:t>
            </a:r>
          </a:p>
        </p:txBody>
      </p:sp>
      <p:sp>
        <p:nvSpPr>
          <p:cNvPr id="55299" name="Date Placeholder 2">
            <a:extLst>
              <a:ext uri="{FF2B5EF4-FFF2-40B4-BE49-F238E27FC236}">
                <a16:creationId xmlns:a16="http://schemas.microsoft.com/office/drawing/2014/main" id="{BE932685-746B-4701-957C-E6A396CD89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338BC5-6525-4166-996C-134A6D5544A9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5300" name="Footer Placeholder 3">
            <a:extLst>
              <a:ext uri="{FF2B5EF4-FFF2-40B4-BE49-F238E27FC236}">
                <a16:creationId xmlns:a16="http://schemas.microsoft.com/office/drawing/2014/main" id="{677BC35C-7E3D-4754-A182-F50DCC2C6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55301" name="Slide Number Placeholder 4">
            <a:extLst>
              <a:ext uri="{FF2B5EF4-FFF2-40B4-BE49-F238E27FC236}">
                <a16:creationId xmlns:a16="http://schemas.microsoft.com/office/drawing/2014/main" id="{F388AA51-3AF2-48B8-94B8-416E7213E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E902E0-1C11-4908-965E-40C8F03179FD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2047FAF0-B806-41A2-B7DB-BC32CA27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Box 1">
            <a:extLst>
              <a:ext uri="{FF2B5EF4-FFF2-40B4-BE49-F238E27FC236}">
                <a16:creationId xmlns:a16="http://schemas.microsoft.com/office/drawing/2014/main" id="{02BCEFF2-4879-407F-B57B-E89788AE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844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hlinkClick r:id="rId3"/>
              </a:rPr>
              <a:t>https://ifsd.ca/web/default/files/Reports/1-Health%20Care%20Costs-%20A%20Challenge%20for%20Canadian%20Governments.pdf</a:t>
            </a:r>
            <a:endParaRPr lang="en-CA" altLang="en-US" sz="12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E7844-3147-AADD-95D5-6354E82F0446}"/>
              </a:ext>
            </a:extLst>
          </p:cNvPr>
          <p:cNvSpPr txBox="1"/>
          <p:nvPr/>
        </p:nvSpPr>
        <p:spPr>
          <a:xfrm>
            <a:off x="1447800" y="1828800"/>
            <a:ext cx="683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Forecast to increase from 5% to 12% of GDP by 2030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5870412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5F96-E0D9-5FC0-C506-820690C2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613"/>
            <a:ext cx="7772400" cy="1245793"/>
          </a:xfrm>
        </p:spPr>
        <p:txBody>
          <a:bodyPr/>
          <a:lstStyle/>
          <a:p>
            <a:r>
              <a:rPr lang="en-US" dirty="0"/>
              <a:t>CIHI, CDN Health spending, inflation removed, 1975-2022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2F654-A569-DD06-AA9C-B5300007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B7482-1819-5444-98CC-433F26D2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C9D9C-3FC6-CF96-BC1D-AC07495D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61CE-1125-A55E-A23F-5E9528680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735"/>
            <a:ext cx="9144000" cy="40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2572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29A5-CE7D-3F02-28B1-47A1DD72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3203"/>
            <a:ext cx="7772400" cy="1110781"/>
          </a:xfrm>
        </p:spPr>
        <p:txBody>
          <a:bodyPr/>
          <a:lstStyle/>
          <a:p>
            <a:r>
              <a:rPr lang="en-US" dirty="0"/>
              <a:t>Finance Canada, </a:t>
            </a:r>
            <a:r>
              <a:rPr lang="en-US" dirty="0" err="1"/>
              <a:t>GoC</a:t>
            </a:r>
            <a:r>
              <a:rPr lang="en-US" dirty="0"/>
              <a:t> spending on health care, 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3D611-061A-2BF7-7147-F1EEFC4B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7B490-7A48-6C18-4825-DB28A4E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84D5-443B-1DD2-C4A5-38BB2D48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7A118-B11D-9CA9-E9CF-533DE3ED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4913"/>
            <a:ext cx="7772400" cy="46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5435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9C57-5E7D-9D60-1D43-9E30522B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327"/>
            <a:ext cx="7772400" cy="1233519"/>
          </a:xfrm>
        </p:spPr>
        <p:txBody>
          <a:bodyPr/>
          <a:lstStyle/>
          <a:p>
            <a:r>
              <a:rPr lang="en-US" dirty="0"/>
              <a:t>% of public health expenditures covered by </a:t>
            </a:r>
            <a:r>
              <a:rPr lang="en-US" dirty="0" err="1"/>
              <a:t>GoC</a:t>
            </a:r>
            <a:r>
              <a:rPr lang="en-US" dirty="0"/>
              <a:t> CHT, 2012-19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02EFD-56C7-CCE6-0B59-F63CD460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2A64F-6F4A-E558-48AB-2BC4884D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69582-35DD-2271-9AE9-C27B3B6B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9FA5E-CA9C-9219-060E-F98A2B39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5" y="1663103"/>
            <a:ext cx="7885933" cy="43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ABC2F-DAF5-B4CD-D850-D141D0CBD1ED}"/>
              </a:ext>
            </a:extLst>
          </p:cNvPr>
          <p:cNvSpPr txBox="1"/>
          <p:nvPr/>
        </p:nvSpPr>
        <p:spPr>
          <a:xfrm>
            <a:off x="2286000" y="30063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386276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AA84025-144E-4E9D-A0A9-B0A349C85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219200"/>
          </a:xfrm>
        </p:spPr>
        <p:txBody>
          <a:bodyPr/>
          <a:lstStyle/>
          <a:p>
            <a:r>
              <a:rPr lang="en-US" altLang="en-US" dirty="0"/>
              <a:t>Stats Can, CDN Health care expenditure per capita by age </a:t>
            </a:r>
          </a:p>
        </p:txBody>
      </p:sp>
      <p:sp>
        <p:nvSpPr>
          <p:cNvPr id="54275" name="Date Placeholder 2">
            <a:extLst>
              <a:ext uri="{FF2B5EF4-FFF2-40B4-BE49-F238E27FC236}">
                <a16:creationId xmlns:a16="http://schemas.microsoft.com/office/drawing/2014/main" id="{6F61258E-B459-4CED-B5CC-2F106FDEE02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47B5D1-8BF1-4BA5-8A81-DCCFED403FAA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4276" name="Footer Placeholder 3">
            <a:extLst>
              <a:ext uri="{FF2B5EF4-FFF2-40B4-BE49-F238E27FC236}">
                <a16:creationId xmlns:a16="http://schemas.microsoft.com/office/drawing/2014/main" id="{F28612B8-A947-4506-89ED-4BAA6D584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788BD101-A4B7-48B0-BB24-8A4D01EBC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7D41D9-3FAC-4A6B-AB86-CD5D27DED2D0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6327" name="TextBox 1">
            <a:extLst>
              <a:ext uri="{FF2B5EF4-FFF2-40B4-BE49-F238E27FC236}">
                <a16:creationId xmlns:a16="http://schemas.microsoft.com/office/drawing/2014/main" id="{2C946657-7E2F-42E9-B2FE-B334B567D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3" y="5808506"/>
            <a:ext cx="605165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This is why health care spending will skyrocket</a:t>
            </a:r>
            <a:endParaRPr lang="en-CA" altLang="en-US" sz="240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4279" name="Picture 2">
            <a:extLst>
              <a:ext uri="{FF2B5EF4-FFF2-40B4-BE49-F238E27FC236}">
                <a16:creationId xmlns:a16="http://schemas.microsoft.com/office/drawing/2014/main" id="{2FA560B4-A0DD-401E-BB13-6396C8F2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438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1">
            <a:extLst>
              <a:ext uri="{FF2B5EF4-FFF2-40B4-BE49-F238E27FC236}">
                <a16:creationId xmlns:a16="http://schemas.microsoft.com/office/drawing/2014/main" id="{EE7105F2-D165-4474-AAFC-7A3D037B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722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Source: </a:t>
            </a:r>
            <a:r>
              <a:rPr lang="en-US" altLang="en-US" sz="1400">
                <a:solidFill>
                  <a:schemeClr val="tx1"/>
                </a:solidFill>
                <a:hlinkClick r:id="rId3"/>
              </a:rPr>
              <a:t>https://www.cihi.ca/sites/default/files/document/nhex-trends-2020-narrative-report-en.pdf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D78DB-64EC-C04C-F1C3-AB9CF9258E1F}"/>
              </a:ext>
            </a:extLst>
          </p:cNvPr>
          <p:cNvSpPr txBox="1"/>
          <p:nvPr/>
        </p:nvSpPr>
        <p:spPr>
          <a:xfrm>
            <a:off x="-76200" y="1286192"/>
            <a:ext cx="806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65 and older consumer 2X to 8X more per person than under 65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7471822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4A0A-CB44-371F-C2D6-1D9B2C1E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5" y="92853"/>
            <a:ext cx="7772400" cy="1215163"/>
          </a:xfrm>
        </p:spPr>
        <p:txBody>
          <a:bodyPr/>
          <a:lstStyle/>
          <a:p>
            <a:r>
              <a:rPr lang="en-US" dirty="0"/>
              <a:t>CIHI, Where is the $300 Billion being spent, 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D8374-270E-0B95-EE4C-7C3554D9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FA863-71D6-3474-A507-7583C44A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CF377-7A18-4967-EEE7-49383085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21A2B-C180-BDC4-500A-49D44F8C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98" y="1308016"/>
            <a:ext cx="6858000" cy="50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1343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2463-AB98-861F-1374-DF502109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556"/>
            <a:ext cx="7772400" cy="1006244"/>
          </a:xfrm>
        </p:spPr>
        <p:txBody>
          <a:bodyPr/>
          <a:lstStyle/>
          <a:p>
            <a:r>
              <a:rPr lang="en-US" dirty="0"/>
              <a:t>Canada, CDN Healthcare spending by category, 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92D4F-86CB-82D7-2F8A-49F4DEB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45C3B-D9BF-25CC-3D4C-5602FD7B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AA155-AEB0-DE7E-0E08-D34CAB0E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BE25C3-B6C7-FFB4-0E4A-4FAEFE21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4" y="1241404"/>
            <a:ext cx="808426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9205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B5BBBF2-B362-4CE5-BAB8-33F9F20CB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5213"/>
          </a:xfrm>
        </p:spPr>
        <p:txBody>
          <a:bodyPr/>
          <a:lstStyle/>
          <a:p>
            <a:r>
              <a:rPr lang="en-US" altLang="en-US"/>
              <a:t>OECD, Median income by country, 2019</a:t>
            </a:r>
          </a:p>
        </p:txBody>
      </p:sp>
      <p:sp>
        <p:nvSpPr>
          <p:cNvPr id="14339" name="Date Placeholder 2">
            <a:extLst>
              <a:ext uri="{FF2B5EF4-FFF2-40B4-BE49-F238E27FC236}">
                <a16:creationId xmlns:a16="http://schemas.microsoft.com/office/drawing/2014/main" id="{68007E75-B15D-4A76-B608-38C7CA1D11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99D6E7-7813-425C-9267-580E5EF7BE6C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0C1984C9-9901-4010-9A93-73D93C26F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7B6ED03E-13D1-453A-B4E3-46E5A9973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CD1C8-B364-4BB6-96E9-9C380BB74FDA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1818A203-46DD-4FD0-9D31-4A6F728D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4813"/>
            <a:ext cx="73691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1">
            <a:extLst>
              <a:ext uri="{FF2B5EF4-FFF2-40B4-BE49-F238E27FC236}">
                <a16:creationId xmlns:a16="http://schemas.microsoft.com/office/drawing/2014/main" id="{21842EDC-102C-4A65-83CC-665812C48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797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OECD, Society at a Glance, 2019, </a:t>
            </a:r>
            <a:r>
              <a:rPr lang="en-US" altLang="en-US" sz="1200">
                <a:solidFill>
                  <a:schemeClr val="tx1"/>
                </a:solidFill>
                <a:hlinkClick r:id="rId3"/>
              </a:rPr>
              <a:t>https://www.oecd-ilibrary.org/social-issues-migration-health/society-at-a-glance_19991290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4344" name="Arrow: Down 12">
            <a:extLst>
              <a:ext uri="{FF2B5EF4-FFF2-40B4-BE49-F238E27FC236}">
                <a16:creationId xmlns:a16="http://schemas.microsoft.com/office/drawing/2014/main" id="{4D927A4E-8436-4B6D-9D6A-05B5E242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055813"/>
            <a:ext cx="484188" cy="596900"/>
          </a:xfrm>
          <a:prstGeom prst="down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4585" name="TextBox 13">
            <a:extLst>
              <a:ext uri="{FF2B5EF4-FFF2-40B4-BE49-F238E27FC236}">
                <a16:creationId xmlns:a16="http://schemas.microsoft.com/office/drawing/2014/main" id="{B19893C9-BCD4-4BF8-8703-00CD4FE0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593850"/>
            <a:ext cx="3914854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Canada near top of wealthiest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highlight>
                  <a:srgbClr val="FFFF00"/>
                </a:highlight>
              </a:rPr>
              <a:t>ie</a:t>
            </a:r>
            <a:r>
              <a:rPr lang="en-US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 OECD,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1F19-C3F4-4D00-AE2E-2A0ECF07E3FA}"/>
              </a:ext>
            </a:extLst>
          </p:cNvPr>
          <p:cNvSpPr txBox="1"/>
          <p:nvPr/>
        </p:nvSpPr>
        <p:spPr>
          <a:xfrm>
            <a:off x="152400" y="5334000"/>
            <a:ext cx="85395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38 high income countries in OECD of 193 countries in world at UN</a:t>
            </a: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1B06-0472-ED61-1178-FD77C2CE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75883"/>
          </a:xfrm>
        </p:spPr>
        <p:txBody>
          <a:bodyPr/>
          <a:lstStyle/>
          <a:p>
            <a:r>
              <a:rPr lang="en-US" dirty="0"/>
              <a:t>CIHI, Who is paying for healthcare, 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D6E32-D3DC-474B-C4AD-16F4F5A9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B2ACC-FF11-3BD2-2D81-2D2C4D28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0597-9C20-E420-D762-DAF521D1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DFCF1-2207-8997-76B9-CFE26588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71" y="1460462"/>
            <a:ext cx="6858000" cy="4867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997556-57B5-2A9F-50C5-3EC79FE16BCD}"/>
              </a:ext>
            </a:extLst>
          </p:cNvPr>
          <p:cNvSpPr txBox="1"/>
          <p:nvPr/>
        </p:nvSpPr>
        <p:spPr>
          <a:xfrm>
            <a:off x="435719" y="3049734"/>
            <a:ext cx="2786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In 1967, </a:t>
            </a:r>
            <a:r>
              <a:rPr lang="en-US" sz="2000" dirty="0" err="1">
                <a:highlight>
                  <a:srgbClr val="FFFF00"/>
                </a:highlight>
              </a:rPr>
              <a:t>GoC</a:t>
            </a:r>
            <a:r>
              <a:rPr lang="en-US" sz="2000" dirty="0">
                <a:highlight>
                  <a:srgbClr val="FFFF00"/>
                </a:highlight>
              </a:rPr>
              <a:t> did NOT nationalize all health care NOR delivery of health care</a:t>
            </a:r>
          </a:p>
          <a:p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+mn-cs"/>
              </a:rPr>
              <a:t>It created SINGLE PAYER MODEL for doctors, drugs &amp; hospitals</a:t>
            </a:r>
          </a:p>
        </p:txBody>
      </p:sp>
    </p:spTree>
    <p:extLst>
      <p:ext uri="{BB962C8B-B14F-4D97-AF65-F5344CB8AC3E}">
        <p14:creationId xmlns:p14="http://schemas.microsoft.com/office/powerpoint/2010/main" val="6202757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45DE-39F7-2427-20E3-70C00C24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3600" dirty="0"/>
              <a:t>CIHI, Highest spending categories in private sector are drugs &amp; professional</a:t>
            </a:r>
            <a:endParaRPr lang="en-CA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482CD-739E-5710-FCD6-EB99E59A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F672A-F53C-E453-7DF9-4121210C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EF03-6E4C-7D36-01AC-8892A503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EE2B9-093E-B389-057D-49E588E1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1" y="1272410"/>
            <a:ext cx="7783489" cy="51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2284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5EEF-5DCF-CDCA-5124-5406E991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399"/>
            <a:ext cx="7772400" cy="1025887"/>
          </a:xfrm>
        </p:spPr>
        <p:txBody>
          <a:bodyPr/>
          <a:lstStyle/>
          <a:p>
            <a:r>
              <a:rPr lang="en-US" dirty="0"/>
              <a:t>CIHI, Health spending on seniors, 2022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716B5-CB4A-16ED-0D7C-7CE29E69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E5808-FB39-AC4A-F2AE-963FD317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C2DC-C017-0666-F7C7-E98F6FDB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7E847-3884-FFF5-BDD3-D738E748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14422"/>
            <a:ext cx="6858000" cy="4817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90ED68-04A6-8D71-EF4C-854946BA35B5}"/>
              </a:ext>
            </a:extLst>
          </p:cNvPr>
          <p:cNvSpPr txBox="1"/>
          <p:nvPr/>
        </p:nvSpPr>
        <p:spPr>
          <a:xfrm>
            <a:off x="343667" y="2270657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1/5 persons accounts for ½ spending</a:t>
            </a:r>
            <a:endParaRPr lang="en-C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8346707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7B0B-9C7D-84E9-0ED4-3BB05DD6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555"/>
            <a:ext cx="7772400" cy="1289849"/>
          </a:xfrm>
        </p:spPr>
        <p:txBody>
          <a:bodyPr/>
          <a:lstStyle/>
          <a:p>
            <a:r>
              <a:rPr lang="en-US" dirty="0"/>
              <a:t>Canada, Healthcare spending by country,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8ADAC-73FE-51E2-A62F-3E8C0D47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C251B-FCB5-18BF-176C-13463E05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29182-22EC-9035-BADA-42F8742C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3074" name="Picture 4">
            <a:extLst>
              <a:ext uri="{FF2B5EF4-FFF2-40B4-BE49-F238E27FC236}">
                <a16:creationId xmlns:a16="http://schemas.microsoft.com/office/drawing/2014/main" id="{67426A7B-B342-C349-EA0E-DBDFDB44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1" y="1550241"/>
            <a:ext cx="7920764" cy="47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36891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765C-6397-94AF-F5D5-388DC439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209107"/>
          </a:xfrm>
        </p:spPr>
        <p:txBody>
          <a:bodyPr/>
          <a:lstStyle/>
          <a:p>
            <a:r>
              <a:rPr lang="en-US" dirty="0"/>
              <a:t>OECD, Comparative Physicians per 1000 population,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21BE7-7D32-FCE5-CCCB-B1078760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2AB6F-2A0E-3F74-FB40-A885BA52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16040-BC26-8452-F1CB-A3320ED8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94D82-569C-F90F-20AA-87C6BCF8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81" y="1894073"/>
            <a:ext cx="6861028" cy="42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346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43BF-06C1-F508-7D57-D65DD3B0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18109"/>
          </a:xfrm>
        </p:spPr>
        <p:txBody>
          <a:bodyPr/>
          <a:lstStyle/>
          <a:p>
            <a:r>
              <a:rPr lang="en-US" sz="3600" dirty="0"/>
              <a:t>OECD, Comparative hospital beds (ex mental health), per 1000 pop, 2020</a:t>
            </a:r>
            <a:endParaRPr lang="en-CA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E5EA-769F-1C2E-B6A5-F67F71DF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7C7D2-66A2-AE5E-C785-AFE9FB36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182C1-3843-EA4F-5B31-7EE4F02D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98E4A-1160-C3CE-67C9-E448D5E4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46" y="1815150"/>
            <a:ext cx="7399979" cy="41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2838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20AB-E91C-1088-A009-8DB291C1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63608"/>
          </a:xfrm>
        </p:spPr>
        <p:txBody>
          <a:bodyPr/>
          <a:lstStyle/>
          <a:p>
            <a:r>
              <a:rPr lang="en-US" dirty="0"/>
              <a:t>OECD, Comparative MRI Scanners per million pop,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4CF4D-B957-AC41-4C26-79B1A7D9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9EB76-CDFF-3226-188A-A2561A7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3C6B5-8CDE-17F6-1E3C-910F15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D7F02-5615-B2D7-FFD0-383423A9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47" y="1768244"/>
            <a:ext cx="7163809" cy="41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2442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A88B-E10C-29B6-ABF9-706CE1C2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12053"/>
          </a:xfrm>
        </p:spPr>
        <p:txBody>
          <a:bodyPr/>
          <a:lstStyle/>
          <a:p>
            <a:r>
              <a:rPr lang="en-US" dirty="0"/>
              <a:t>OECD, Comparative CT Scanners per million pop,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ECCE3-C375-EF02-00C8-FA756A30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B6F9E-3E88-D430-0AAF-74F75FC7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E1BE-3D15-306E-8F15-AD645C30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A9C81-EEF8-1B9B-A44C-5B289B4C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69" y="1940339"/>
            <a:ext cx="7339421" cy="41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8164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D8A5-A62E-57F8-6608-DDB60581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251497"/>
          </a:xfrm>
        </p:spPr>
        <p:txBody>
          <a:bodyPr/>
          <a:lstStyle/>
          <a:p>
            <a:r>
              <a:rPr lang="en-US" dirty="0"/>
              <a:t>OECD, Comparative Nurses per 1000 population,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91E56-CE67-2DF9-A7FC-C5EF05AC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40EDD-0710-B6CD-75B4-ECB1F40A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5E875-8164-BB36-4D1D-0D7C345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D4FD3-DE5F-1F90-885B-B8717858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01" y="1943060"/>
            <a:ext cx="7236476" cy="39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6624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D5F2-49F6-1ABD-83FC-2547D3FA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245441"/>
          </a:xfrm>
        </p:spPr>
        <p:txBody>
          <a:bodyPr/>
          <a:lstStyle/>
          <a:p>
            <a:r>
              <a:rPr lang="en-US" sz="3200" dirty="0"/>
              <a:t>CIHI, Comparative % of patients who waited less than 4 weeks for specialist, 2020 </a:t>
            </a:r>
            <a:endParaRPr lang="en-CA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DF6EC-8DE0-2B4B-7216-6431DC03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3A27F-595E-7EE4-BC88-84820EBF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EAF1-002B-7A1A-207E-5C433E01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6F032-FE07-3901-3006-998FCF3C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54" y="1683464"/>
            <a:ext cx="7533203" cy="4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3243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56;p24">
            <a:extLst>
              <a:ext uri="{FF2B5EF4-FFF2-40B4-BE49-F238E27FC236}">
                <a16:creationId xmlns:a16="http://schemas.microsoft.com/office/drawing/2014/main" id="{EDE85BD2-48B5-4841-A453-1B6CD2E65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4000"/>
            <a:ext cx="8520113" cy="622300"/>
          </a:xfrm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en-US" sz="2400" err="1">
                <a:highlight>
                  <a:srgbClr val="FFFF00"/>
                </a:highlight>
              </a:rPr>
              <a:t>Cdn</a:t>
            </a:r>
            <a:r>
              <a:rPr lang="en-US" altLang="en-US" sz="2400">
                <a:highlight>
                  <a:srgbClr val="FFFF00"/>
                </a:highlight>
              </a:rPr>
              <a:t> Real household disposable income per capita, 1926 - 2016</a:t>
            </a:r>
          </a:p>
        </p:txBody>
      </p:sp>
      <p:pic>
        <p:nvPicPr>
          <p:cNvPr id="15363" name="Google Shape;157;p24">
            <a:extLst>
              <a:ext uri="{FF2B5EF4-FFF2-40B4-BE49-F238E27FC236}">
                <a16:creationId xmlns:a16="http://schemas.microsoft.com/office/drawing/2014/main" id="{55C7A635-BA7D-4911-8DFB-BCE956AF29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09738"/>
            <a:ext cx="739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Google Shape;158;p24">
            <a:extLst>
              <a:ext uri="{FF2B5EF4-FFF2-40B4-BE49-F238E27FC236}">
                <a16:creationId xmlns:a16="http://schemas.microsoft.com/office/drawing/2014/main" id="{5EC64FA5-EF59-466E-AA7F-F0B6ADB0A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48325"/>
            <a:ext cx="441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u="sng">
                <a:solidFill>
                  <a:schemeClr val="tx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4"/>
              </a:rPr>
              <a:t>SOURCE</a:t>
            </a:r>
            <a:r>
              <a:rPr lang="en-US" altLang="en-US" sz="1000" u="sng">
                <a:solidFill>
                  <a:srgbClr val="1155CC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4"/>
              </a:rPr>
              <a:t>: https://www150.statcan.gc.ca/t1/tbl1/en/tv.action?pid=3610022901</a:t>
            </a:r>
            <a:r>
              <a:rPr lang="en-US" altLang="en-US" sz="1000">
                <a:solidFill>
                  <a:srgbClr val="333333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5365" name="Google Shape;160;p24">
            <a:extLst>
              <a:ext uri="{FF2B5EF4-FFF2-40B4-BE49-F238E27FC236}">
                <a16:creationId xmlns:a16="http://schemas.microsoft.com/office/drawing/2014/main" id="{14A67E67-8989-4B6A-A5A1-EA8AF8FA30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72488" y="5519738"/>
            <a:ext cx="549275" cy="39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F70C302-3388-4E0C-AEAD-57855DD362D1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858E1E7F-5434-4A0E-8EE3-139137CA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26822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</a:rPr>
              <a:t>NOTE: </a:t>
            </a:r>
            <a:r>
              <a:rPr lang="en-US" altLang="en-US" sz="1800">
                <a:solidFill>
                  <a:schemeClr val="tx1"/>
                </a:solidFill>
                <a:highlight>
                  <a:srgbClr val="FFFF00"/>
                </a:highlight>
              </a:rPr>
              <a:t>Avg  household income – </a:t>
            </a:r>
            <a:r>
              <a:rPr lang="en-US" altLang="en-US" sz="1800" b="1">
                <a:solidFill>
                  <a:schemeClr val="tx1"/>
                </a:solidFill>
                <a:highlight>
                  <a:srgbClr val="FFFF00"/>
                </a:highlight>
              </a:rPr>
              <a:t>inflation removed </a:t>
            </a:r>
            <a:r>
              <a:rPr lang="en-US" altLang="en-US" sz="1800">
                <a:solidFill>
                  <a:schemeClr val="tx1"/>
                </a:solidFill>
                <a:highlight>
                  <a:srgbClr val="FFFF00"/>
                </a:highlight>
              </a:rPr>
              <a:t>– has increased steadily for 95 </a:t>
            </a:r>
            <a:r>
              <a:rPr lang="en-US" altLang="en-US" sz="1800" err="1">
                <a:solidFill>
                  <a:schemeClr val="tx1"/>
                </a:solidFill>
                <a:highlight>
                  <a:srgbClr val="FFFF00"/>
                </a:highlight>
              </a:rPr>
              <a:t>yrs</a:t>
            </a:r>
            <a:endParaRPr lang="en-US" altLang="en-US" sz="180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6CAB8-7B8A-4561-A396-629616437D3B}"/>
              </a:ext>
            </a:extLst>
          </p:cNvPr>
          <p:cNvSpPr txBox="1"/>
          <p:nvPr/>
        </p:nvSpPr>
        <p:spPr>
          <a:xfrm>
            <a:off x="2133600" y="2819400"/>
            <a:ext cx="4948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ighlight>
                  <a:srgbClr val="FFFF00"/>
                </a:highlight>
              </a:rPr>
              <a:t>No – the middle class did not collapse 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D644-5444-57B4-B0E5-F47B7AA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178829"/>
          </a:xfrm>
        </p:spPr>
        <p:txBody>
          <a:bodyPr/>
          <a:lstStyle/>
          <a:p>
            <a:r>
              <a:rPr lang="en-US" sz="3200" dirty="0"/>
              <a:t>CIHI, Comparative % of patients who waited less than 4 months for elective surgery, 2020</a:t>
            </a:r>
            <a:endParaRPr lang="en-CA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15688-CFDE-0C72-E9E2-F8393338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DB20B-D6F4-5986-127F-61C2BD7F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F149F-8848-7AEC-B304-194BA9AB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6449B-F842-5780-4D3C-0DB02AC5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90" y="1774299"/>
            <a:ext cx="7297033" cy="41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8347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07AD-8F0A-B0C4-A7DF-ABE35D24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506"/>
            <a:ext cx="7772400" cy="999294"/>
          </a:xfrm>
        </p:spPr>
        <p:txBody>
          <a:bodyPr/>
          <a:lstStyle/>
          <a:p>
            <a:r>
              <a:rPr lang="en-US" dirty="0"/>
              <a:t>CD Howe, Ontarian health care costs in final year of life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31DBB-ABD3-F388-08D8-963E24D0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20DAA-9E72-470B-98EB-65977158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A304-E892-D99A-A89F-6171E9FC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FB3ED-0A73-FF93-8912-2A146990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19" y="1509681"/>
            <a:ext cx="7260961" cy="47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143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9417-5571-C24D-6850-46CCB91F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917"/>
            <a:ext cx="7772400" cy="980883"/>
          </a:xfrm>
        </p:spPr>
        <p:txBody>
          <a:bodyPr/>
          <a:lstStyle/>
          <a:p>
            <a:r>
              <a:rPr lang="en-US" dirty="0"/>
              <a:t>CD Howe, Comparative hospital deaths vs costs in final 180 days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14186-5CF1-0005-007B-10B77EE4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D6A9-D9DB-F3CA-64E7-A3FFCAEC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5A48-A777-FC4D-221B-7D752BBF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80FFF-C8CF-DD3A-22E8-624B8B06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98" y="1472859"/>
            <a:ext cx="7266404" cy="46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0612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5">
            <a:extLst>
              <a:ext uri="{FF2B5EF4-FFF2-40B4-BE49-F238E27FC236}">
                <a16:creationId xmlns:a16="http://schemas.microsoft.com/office/drawing/2014/main" id="{FE69CAAA-C491-4D3B-B024-C00E8856DE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Canada – we have a problem</a:t>
            </a:r>
          </a:p>
        </p:txBody>
      </p:sp>
      <p:sp>
        <p:nvSpPr>
          <p:cNvPr id="79875" name="Subtitle 6">
            <a:extLst>
              <a:ext uri="{FF2B5EF4-FFF2-40B4-BE49-F238E27FC236}">
                <a16:creationId xmlns:a16="http://schemas.microsoft.com/office/drawing/2014/main" id="{E4D2C422-EB9D-4E67-BB1A-D3B4FD9EE7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It is no longer 1972 or 1992</a:t>
            </a:r>
          </a:p>
        </p:txBody>
      </p:sp>
      <p:sp>
        <p:nvSpPr>
          <p:cNvPr id="79876" name="Date Placeholder 2">
            <a:extLst>
              <a:ext uri="{FF2B5EF4-FFF2-40B4-BE49-F238E27FC236}">
                <a16:creationId xmlns:a16="http://schemas.microsoft.com/office/drawing/2014/main" id="{6641A8E5-0367-4275-8CE9-58584A99F3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C7B5DA-CD91-4C85-B8DA-F8075B5051E2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79877" name="Footer Placeholder 3">
            <a:extLst>
              <a:ext uri="{FF2B5EF4-FFF2-40B4-BE49-F238E27FC236}">
                <a16:creationId xmlns:a16="http://schemas.microsoft.com/office/drawing/2014/main" id="{61B1657B-3BA6-4943-AE92-A5D8A3AEA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79878" name="Slide Number Placeholder 4">
            <a:extLst>
              <a:ext uri="{FF2B5EF4-FFF2-40B4-BE49-F238E27FC236}">
                <a16:creationId xmlns:a16="http://schemas.microsoft.com/office/drawing/2014/main" id="{E811DF26-9050-4837-A062-58C1CC0E8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9CFC4-65CE-4DB6-AE84-134BA44459C0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948A0E-319D-797E-D957-F62DD47B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34"/>
            <a:ext cx="7772400" cy="1029457"/>
          </a:xfrm>
        </p:spPr>
        <p:txBody>
          <a:bodyPr/>
          <a:lstStyle/>
          <a:p>
            <a:r>
              <a:rPr lang="en-US" dirty="0"/>
              <a:t>Canada’s Productivity decline, 1981-2021-2060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6D8D8-9E39-7047-C6F8-06E15979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86FB-A4F0-4870-583D-EAF566E3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44A2-553D-E984-4AEC-51A033E7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8D7607-2A56-2F16-6FDF-B900A123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5" y="1199014"/>
            <a:ext cx="8271990" cy="48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60584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F2A5-4866-BA3B-280D-DA43E97B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4000"/>
              <a:t>OECD Countries, Potential annual GDP per capita, 2020-2060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8A58C7-1348-7873-D16D-8786D0FA4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772400" cy="4419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35382-86B8-4191-49EA-38524534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AB65F-4795-FBCB-EA0D-91C1A12E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2EE1-EBCC-73DB-93F0-A5892B21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0F632-781E-945F-F202-FF7170D3E027}"/>
              </a:ext>
            </a:extLst>
          </p:cNvPr>
          <p:cNvSpPr txBox="1"/>
          <p:nvPr/>
        </p:nvSpPr>
        <p:spPr>
          <a:xfrm>
            <a:off x="381000" y="1369368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OECD forecasts Canada will be dead last over next 40 years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4168685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BF08-89CE-5F24-2EF7-77B1D11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23950"/>
          </a:xfrm>
        </p:spPr>
        <p:txBody>
          <a:bodyPr/>
          <a:lstStyle/>
          <a:p>
            <a:r>
              <a:rPr lang="en-US"/>
              <a:t>CD Howe, Biz Capital Stock &amp; investment, 2021-22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03BDD-0847-D69F-F916-F46861AE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5021D-7183-4F99-7C12-C840F5D0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E0365-9A32-F032-C020-550A71E6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3074" name="Picture 2" descr="Business Capital Stock and Investment in OECD Countries">
            <a:extLst>
              <a:ext uri="{FF2B5EF4-FFF2-40B4-BE49-F238E27FC236}">
                <a16:creationId xmlns:a16="http://schemas.microsoft.com/office/drawing/2014/main" id="{CD5BD2E7-F294-84EB-5E5F-46325E7E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BEF36-81EA-30BE-2AA7-749529C1ABFE}"/>
              </a:ext>
            </a:extLst>
          </p:cNvPr>
          <p:cNvSpPr txBox="1"/>
          <p:nvPr/>
        </p:nvSpPr>
        <p:spPr>
          <a:xfrm>
            <a:off x="304800" y="6019800"/>
            <a:ext cx="815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https://www.cdhowe.org/graphic-intelligence/weak-capital-investment-canada-hurts-canadian-workers</a:t>
            </a:r>
          </a:p>
        </p:txBody>
      </p:sp>
    </p:spTree>
    <p:extLst>
      <p:ext uri="{BB962C8B-B14F-4D97-AF65-F5344CB8AC3E}">
        <p14:creationId xmlns:p14="http://schemas.microsoft.com/office/powerpoint/2010/main" val="2402686700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8DD1-9E72-FE7D-C11F-50B8EC1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/>
              <a:t>CD Howe, Projected </a:t>
            </a:r>
            <a:r>
              <a:rPr lang="en-US" err="1"/>
              <a:t>Cdn</a:t>
            </a:r>
            <a:r>
              <a:rPr lang="en-US"/>
              <a:t> debt to GDP ratio, 2015-2055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D3DF3-E747-D1EF-E463-539963F3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E91B-201E-4CE9-85A0-ED9BEB69E030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66AD7-A83D-3909-808D-88517FBC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4BE43-191D-1FAD-0607-15C6A681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8980E-7C98-40F3-80CC-12192FCC24FC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2050" name="Picture 2" descr="Projected Debt-to-DGP Ratio With and Without Economic Shocks">
            <a:extLst>
              <a:ext uri="{FF2B5EF4-FFF2-40B4-BE49-F238E27FC236}">
                <a16:creationId xmlns:a16="http://schemas.microsoft.com/office/drawing/2014/main" id="{66C24B4C-6208-7B68-640A-B4872941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FB20A-11BA-A30A-6A0D-ADA625D599AB}"/>
              </a:ext>
            </a:extLst>
          </p:cNvPr>
          <p:cNvSpPr txBox="1"/>
          <p:nvPr/>
        </p:nvSpPr>
        <p:spPr>
          <a:xfrm>
            <a:off x="228600" y="5943600"/>
            <a:ext cx="7841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https://www.cdhowe.org/graphic-intelligence/more-realistic-outlook-ottawa-odds-rising-debt-ratio</a:t>
            </a:r>
          </a:p>
        </p:txBody>
      </p:sp>
    </p:spTree>
    <p:extLst>
      <p:ext uri="{BB962C8B-B14F-4D97-AF65-F5344CB8AC3E}">
        <p14:creationId xmlns:p14="http://schemas.microsoft.com/office/powerpoint/2010/main" val="4074863631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63CE-2311-41FE-AFD8-CDD114EB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/>
              <a:t>My FINA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56CB-F80D-4A2D-8469-BE994812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/>
              <a:t>issue of unemployment of last 50 years</a:t>
            </a:r>
          </a:p>
          <a:p>
            <a:endParaRPr lang="en-US"/>
          </a:p>
          <a:p>
            <a:r>
              <a:rPr lang="en-US"/>
              <a:t>From 1972-2022 now ending</a:t>
            </a:r>
          </a:p>
          <a:p>
            <a:endParaRPr lang="en-US"/>
          </a:p>
          <a:p>
            <a:r>
              <a:rPr lang="en-US"/>
              <a:t>see Goodhart, </a:t>
            </a:r>
            <a:r>
              <a:rPr lang="en-US" i="1"/>
              <a:t>Great Demographic Reversal</a:t>
            </a:r>
          </a:p>
          <a:p>
            <a:endParaRPr lang="en-US"/>
          </a:p>
          <a:p>
            <a:r>
              <a:rPr lang="en-US"/>
              <a:t>See </a:t>
            </a:r>
            <a:r>
              <a:rPr lang="en-US" err="1"/>
              <a:t>Ibitson</a:t>
            </a:r>
            <a:r>
              <a:rPr lang="en-US"/>
              <a:t> &amp; Bricker, </a:t>
            </a:r>
            <a:r>
              <a:rPr lang="en-US" i="1"/>
              <a:t>Empty Planet</a:t>
            </a:r>
          </a:p>
          <a:p>
            <a:endParaRPr lang="en-US"/>
          </a:p>
          <a:p>
            <a:r>
              <a:rPr lang="en-US"/>
              <a:t>massive </a:t>
            </a:r>
            <a:r>
              <a:rPr lang="en-US" err="1"/>
              <a:t>labour</a:t>
            </a:r>
            <a:r>
              <a:rPr lang="en-US"/>
              <a:t> shortages foreseeable future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F993-4A26-406A-9E03-E4BE4591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8DB31-5558-4DEA-A20E-274326366D7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EACB-6890-4A42-939E-15E5ECD1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6BF82-0BDF-47E0-9D12-0AC68C5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51B3A-F6BB-42EA-AAD1-26E9726B7B28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5689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FA95-1974-35A5-E978-34C5608A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E837-CA89-4E48-4271-AA92E951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62000"/>
            <a:ext cx="7772400" cy="5334000"/>
          </a:xfrm>
        </p:spPr>
        <p:txBody>
          <a:bodyPr/>
          <a:lstStyle/>
          <a:p>
            <a:r>
              <a:rPr lang="en-US"/>
              <a:t>MPs still think it is 1972 or 1992</a:t>
            </a:r>
          </a:p>
          <a:p>
            <a:endParaRPr lang="en-US"/>
          </a:p>
          <a:p>
            <a:r>
              <a:rPr lang="en-US"/>
              <a:t>Spending massively on income support</a:t>
            </a:r>
          </a:p>
          <a:p>
            <a:endParaRPr lang="en-US"/>
          </a:p>
          <a:p>
            <a:r>
              <a:rPr lang="en-US"/>
              <a:t>But world has turned upside down</a:t>
            </a:r>
          </a:p>
          <a:p>
            <a:endParaRPr lang="en-US"/>
          </a:p>
          <a:p>
            <a:r>
              <a:rPr lang="en-US"/>
              <a:t>NOW - we desperately need workers</a:t>
            </a:r>
          </a:p>
          <a:p>
            <a:endParaRPr lang="en-US"/>
          </a:p>
          <a:p>
            <a:r>
              <a:rPr lang="en-US"/>
              <a:t>Must eliminate incentives to stay home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FB8B-FB61-C971-7CAB-BA72DC92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5E660-09CB-6DD0-D36B-5C1599E8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00FB-CFD2-4702-884E-E568DEAA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3445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38BA20-89D3-58AA-C9B9-B1795A761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Inequality &amp; Poverty in Canada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33602B5-84D8-618E-B67E-0357889C0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D056-88A4-970C-3B69-C590F542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FAF97-295C-0B19-9D5C-6ECC82DD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7852E-0E99-A567-6CD4-50D5CAC0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67531"/>
      </p:ext>
    </p:extLst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9774-A24D-7696-D718-21B505C0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Why are we 2</a:t>
            </a:r>
            <a:r>
              <a:rPr lang="en-US" baseline="30000" dirty="0"/>
              <a:t>nd</a:t>
            </a:r>
            <a:r>
              <a:rPr lang="en-US" dirty="0"/>
              <a:t> in spending &amp; at bottom in delivery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0265-4B67-3971-117E-88BF526B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1965 Tommy Douglas &amp; Lester Pearson</a:t>
            </a:r>
          </a:p>
          <a:p>
            <a:endParaRPr lang="en-US" dirty="0"/>
          </a:p>
          <a:p>
            <a:r>
              <a:rPr lang="en-US" dirty="0"/>
              <a:t>Stated clearly: we creating single payer</a:t>
            </a:r>
          </a:p>
          <a:p>
            <a:endParaRPr lang="en-US" dirty="0"/>
          </a:p>
          <a:p>
            <a:r>
              <a:rPr lang="en-US" dirty="0"/>
              <a:t>Douglas stated, we NOT nationalizing health care delivery</a:t>
            </a:r>
          </a:p>
          <a:p>
            <a:endParaRPr lang="en-US" dirty="0"/>
          </a:p>
          <a:p>
            <a:r>
              <a:rPr lang="en-US" dirty="0"/>
              <a:t>Canada Health Act effectively did in 1984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BAB2-0A3F-E457-97AA-B664A678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7B42-04D7-5355-E159-7D85926C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B394A-CCF0-92A4-428F-0E17C3B5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84413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FD8-DAC1-8704-5B71-DDB25C95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tragic health care error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0618-DCF4-258C-751D-4FC71DAB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Cdns</a:t>
            </a:r>
            <a:r>
              <a:rPr lang="en-US" dirty="0"/>
              <a:t> slowly assumed public health care </a:t>
            </a:r>
          </a:p>
          <a:p>
            <a:endParaRPr lang="en-US" dirty="0"/>
          </a:p>
          <a:p>
            <a:r>
              <a:rPr lang="en-US" dirty="0"/>
              <a:t>= public delivery</a:t>
            </a:r>
          </a:p>
          <a:p>
            <a:endParaRPr lang="en-US" dirty="0"/>
          </a:p>
          <a:p>
            <a:r>
              <a:rPr lang="en-US" dirty="0"/>
              <a:t>ONLY country in OECD to mandate this</a:t>
            </a:r>
          </a:p>
          <a:p>
            <a:endParaRPr lang="en-US" dirty="0"/>
          </a:p>
          <a:p>
            <a:r>
              <a:rPr lang="en-US" dirty="0"/>
              <a:t>Yet hospitals today cost +$5 BILLION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42954-C85E-64F7-A892-A5C27AE5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061D3-BBBA-F75D-02D8-1F933457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7A7A-EFFC-8321-3741-F0261F1F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909602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11D4-EC37-FBAE-98E1-B96C6699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51930"/>
          </a:xfrm>
        </p:spPr>
        <p:txBody>
          <a:bodyPr/>
          <a:lstStyle/>
          <a:p>
            <a:r>
              <a:rPr lang="en-US" dirty="0"/>
              <a:t>Centralized hospitals vs decentralized clinics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33EE-8C0F-44CC-A1DA-C759917F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171883"/>
          </a:xfrm>
        </p:spPr>
        <p:txBody>
          <a:bodyPr/>
          <a:lstStyle/>
          <a:p>
            <a:r>
              <a:rPr lang="en-US" dirty="0"/>
              <a:t>Today hospitals very specialized, high tech</a:t>
            </a:r>
          </a:p>
          <a:p>
            <a:endParaRPr lang="en-US" dirty="0"/>
          </a:p>
          <a:p>
            <a:r>
              <a:rPr lang="en-US" dirty="0"/>
              <a:t>Most treatment does NOT require hospital</a:t>
            </a:r>
          </a:p>
          <a:p>
            <a:endParaRPr lang="en-US" dirty="0"/>
          </a:p>
          <a:p>
            <a:r>
              <a:rPr lang="en-US" dirty="0"/>
              <a:t>Hips, knees, cataracts, are done in clinics</a:t>
            </a:r>
          </a:p>
          <a:p>
            <a:endParaRPr lang="en-US" dirty="0"/>
          </a:p>
          <a:p>
            <a:r>
              <a:rPr lang="en-US" dirty="0"/>
              <a:t>In most countries</a:t>
            </a:r>
          </a:p>
          <a:p>
            <a:endParaRPr lang="en-US" dirty="0"/>
          </a:p>
          <a:p>
            <a:r>
              <a:rPr lang="en-US" dirty="0"/>
              <a:t>Do not need  $2 M Ferrari to buy groceries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C84D-35AE-7541-F468-D8C974FE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E23B-424B-B6F7-DF0B-FE0DCC54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A90D-64C0-7AF2-7E2C-6197FFD0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15436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89D5-0832-276C-03D4-985244BB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/>
              <a:t>Role of Hospitals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9525-6885-3F7F-0407-0DE174743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16209"/>
            <a:ext cx="7772400" cy="5279791"/>
          </a:xfrm>
        </p:spPr>
        <p:txBody>
          <a:bodyPr/>
          <a:lstStyle/>
          <a:p>
            <a:r>
              <a:rPr lang="en-US" dirty="0"/>
              <a:t>Very serious, major health care</a:t>
            </a:r>
          </a:p>
          <a:p>
            <a:endParaRPr lang="en-US" dirty="0"/>
          </a:p>
          <a:p>
            <a:r>
              <a:rPr lang="en-US" dirty="0"/>
              <a:t>Heart, stroke, cancer, emergency, trauma</a:t>
            </a:r>
          </a:p>
          <a:p>
            <a:endParaRPr lang="en-US" dirty="0"/>
          </a:p>
          <a:p>
            <a:r>
              <a:rPr lang="en-US" dirty="0"/>
              <a:t>cannot afford to build many +$5 B hospitals</a:t>
            </a:r>
          </a:p>
          <a:p>
            <a:endParaRPr lang="en-US" dirty="0"/>
          </a:p>
          <a:p>
            <a:r>
              <a:rPr lang="en-US" dirty="0"/>
              <a:t>Top down vs bottom up</a:t>
            </a:r>
          </a:p>
          <a:p>
            <a:endParaRPr lang="en-US" dirty="0"/>
          </a:p>
          <a:p>
            <a:r>
              <a:rPr lang="en-US" dirty="0"/>
              <a:t>Centralized vs decentralized 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A475-7DA5-582C-86CB-62A3F3A1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E4BA5-F7F3-615A-5F70-F150B683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B3E0-4F52-943B-C47A-0BEB34BC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483681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0849-7538-D94B-BBD6-7EF7D2F4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506"/>
            <a:ext cx="7772400" cy="694494"/>
          </a:xfrm>
        </p:spPr>
        <p:txBody>
          <a:bodyPr/>
          <a:lstStyle/>
          <a:p>
            <a:r>
              <a:rPr lang="en-US" dirty="0"/>
              <a:t>NOT privatization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4F68-106A-FE94-73BE-A165269F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45085"/>
            <a:ext cx="7772400" cy="5150915"/>
          </a:xfrm>
        </p:spPr>
        <p:txBody>
          <a:bodyPr/>
          <a:lstStyle/>
          <a:p>
            <a:r>
              <a:rPr lang="en-US" dirty="0"/>
              <a:t>Private delivery funded by OHIP</a:t>
            </a:r>
          </a:p>
          <a:p>
            <a:endParaRPr lang="en-US" dirty="0"/>
          </a:p>
          <a:p>
            <a:r>
              <a:rPr lang="en-US" dirty="0"/>
              <a:t>Same single payer model</a:t>
            </a:r>
          </a:p>
          <a:p>
            <a:endParaRPr lang="en-US" dirty="0"/>
          </a:p>
          <a:p>
            <a:r>
              <a:rPr lang="en-US" dirty="0"/>
              <a:t>Just like family doctors’ practices</a:t>
            </a:r>
          </a:p>
          <a:p>
            <a:endParaRPr lang="en-US" dirty="0"/>
          </a:p>
          <a:p>
            <a:r>
              <a:rPr lang="en-US" dirty="0" err="1"/>
              <a:t>Cda</a:t>
            </a:r>
            <a:r>
              <a:rPr lang="en-US" dirty="0"/>
              <a:t> never nationalized pharma firms</a:t>
            </a:r>
          </a:p>
          <a:p>
            <a:endParaRPr lang="en-US" dirty="0"/>
          </a:p>
          <a:p>
            <a:r>
              <a:rPr lang="en-US" dirty="0"/>
              <a:t>Never nationalized MRI/CT </a:t>
            </a:r>
            <a:r>
              <a:rPr lang="en-US" dirty="0" err="1"/>
              <a:t>Mfg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C16D-19DA-FCAC-240E-E461D65A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1BB95-4C11-3866-84B5-52902F83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6DF5-AB25-3CBD-F33D-D2AB8B74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81574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DA10ED28-3975-45F5-800B-0ED15B479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en-US" dirty="0"/>
              <a:t>Not universal pharma, dental or child care </a:t>
            </a:r>
          </a:p>
          <a:p>
            <a:endParaRPr lang="en-US" altLang="en-US" dirty="0"/>
          </a:p>
          <a:p>
            <a:r>
              <a:rPr lang="en-US" altLang="en-US" dirty="0"/>
              <a:t>Need decentralized health care</a:t>
            </a:r>
          </a:p>
          <a:p>
            <a:endParaRPr lang="en-US" altLang="en-US" dirty="0"/>
          </a:p>
          <a:p>
            <a:r>
              <a:rPr lang="en-US" altLang="en-US" dirty="0"/>
              <a:t>Clinic centric – not hospital centric</a:t>
            </a:r>
          </a:p>
          <a:p>
            <a:endParaRPr lang="en-US" altLang="en-US" dirty="0"/>
          </a:p>
          <a:p>
            <a:r>
              <a:rPr lang="en-US" altLang="en-US" dirty="0"/>
              <a:t>Complete digitization of health records</a:t>
            </a:r>
          </a:p>
          <a:p>
            <a:endParaRPr lang="en-US" altLang="en-US" dirty="0"/>
          </a:p>
          <a:p>
            <a:r>
              <a:rPr lang="en-US" altLang="en-US" dirty="0"/>
              <a:t>Rapid </a:t>
            </a:r>
            <a:r>
              <a:rPr lang="en-US" altLang="en-US" dirty="0" err="1"/>
              <a:t>natl</a:t>
            </a:r>
            <a:r>
              <a:rPr lang="en-US" altLang="en-US" dirty="0"/>
              <a:t> credentialization of MDs, nurses</a:t>
            </a:r>
          </a:p>
        </p:txBody>
      </p:sp>
      <p:sp>
        <p:nvSpPr>
          <p:cNvPr id="88067" name="Date Placeholder 3">
            <a:extLst>
              <a:ext uri="{FF2B5EF4-FFF2-40B4-BE49-F238E27FC236}">
                <a16:creationId xmlns:a16="http://schemas.microsoft.com/office/drawing/2014/main" id="{CC7EFB68-CDE7-410C-92B5-1D929A4D28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FC5F30-F81C-4F53-B1AB-4EB473F329E3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88068" name="Footer Placeholder 4">
            <a:extLst>
              <a:ext uri="{FF2B5EF4-FFF2-40B4-BE49-F238E27FC236}">
                <a16:creationId xmlns:a16="http://schemas.microsoft.com/office/drawing/2014/main" id="{9D336444-6BD9-4DCE-836F-BC53FCE45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88069" name="Slide Number Placeholder 5">
            <a:extLst>
              <a:ext uri="{FF2B5EF4-FFF2-40B4-BE49-F238E27FC236}">
                <a16:creationId xmlns:a16="http://schemas.microsoft.com/office/drawing/2014/main" id="{A8434127-4BFB-41B2-9AF9-3A4E242D6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2C610-DE47-4E34-A17B-29CF9FA56502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88070" name="Title 6">
            <a:extLst>
              <a:ext uri="{FF2B5EF4-FFF2-40B4-BE49-F238E27FC236}">
                <a16:creationId xmlns:a16="http://schemas.microsoft.com/office/drawing/2014/main" id="{9F5A98D2-1B92-4EFB-9064-EB36ED228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n-US" altLang="en-US"/>
              <a:t>Possible Solutions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3E9BEA-5EE8-C4A1-D218-A9473268F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36431"/>
            <a:ext cx="7772400" cy="2864020"/>
          </a:xfrm>
        </p:spPr>
        <p:txBody>
          <a:bodyPr/>
          <a:lstStyle/>
          <a:p>
            <a:r>
              <a:rPr lang="en-US" dirty="0"/>
              <a:t>Source of income data</a:t>
            </a:r>
            <a:br>
              <a:rPr lang="en-US" dirty="0"/>
            </a:br>
            <a:r>
              <a:rPr lang="en-US" dirty="0"/>
              <a:t>in Canada? – to measure inequality, poverty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88421CC-FF4E-4E42-6BBF-41C512E1A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6082-91A2-ED1F-CAC2-F786F1D9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F9D5-2C00-4ACB-994C-344971B594E8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2F53-2C5B-4BB0-4EAE-9E9B250A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C2EA-D198-BA1E-BFE5-854E9368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21ED-76F8-434A-BA58-08156D0EA5B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4647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85F881C-010F-4799-8BB8-17B8D4A34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0666"/>
            <a:ext cx="8534400" cy="762000"/>
          </a:xfrm>
        </p:spPr>
        <p:txBody>
          <a:bodyPr/>
          <a:lstStyle/>
          <a:p>
            <a:r>
              <a:rPr lang="en-US" altLang="en-US" sz="3200"/>
              <a:t>CRA - Source of aggregated </a:t>
            </a:r>
            <a:r>
              <a:rPr lang="en-US" altLang="en-US" sz="3200" err="1"/>
              <a:t>Cdn</a:t>
            </a:r>
            <a:r>
              <a:rPr lang="en-US" altLang="en-US" sz="3200"/>
              <a:t> income data</a:t>
            </a:r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284EC529-85AE-4D51-BA14-4FFF0CE6C4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511BAA-B04F-4E05-967E-633B1D89B561}" type="datetime1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5/4/2023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9221" name="Footer Placeholder 4">
            <a:extLst>
              <a:ext uri="{FF2B5EF4-FFF2-40B4-BE49-F238E27FC236}">
                <a16:creationId xmlns:a16="http://schemas.microsoft.com/office/drawing/2014/main" id="{0ED02224-71B5-45B0-B51B-ED35F4F70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Ian Lee, Ph.D, Carleton U Sprott School</a:t>
            </a:r>
          </a:p>
        </p:txBody>
      </p:sp>
      <p:sp>
        <p:nvSpPr>
          <p:cNvPr id="9222" name="Slide Number Placeholder 5">
            <a:extLst>
              <a:ext uri="{FF2B5EF4-FFF2-40B4-BE49-F238E27FC236}">
                <a16:creationId xmlns:a16="http://schemas.microsoft.com/office/drawing/2014/main" id="{038459E7-E3D6-4275-8B3B-D06216786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 pitchFamily="2" charset="2"/>
              <a:buChar char="u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o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37C03"/>
              </a:buClr>
              <a:buSzPct val="65000"/>
              <a:buFont typeface="Monotype Sorts" pitchFamily="2" charset="2"/>
              <a:buChar char="s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5E969-53FE-43ED-AA9E-7CEE4A418853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6AE15-55E5-4E28-B47F-2C085C017486}"/>
              </a:ext>
            </a:extLst>
          </p:cNvPr>
          <p:cNvSpPr txBox="1"/>
          <p:nvPr/>
        </p:nvSpPr>
        <p:spPr>
          <a:xfrm>
            <a:off x="340217" y="866746"/>
            <a:ext cx="43059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highlight>
                  <a:srgbClr val="FFFF00"/>
                </a:highlight>
                <a:latin typeface="+mj-lt"/>
              </a:rPr>
              <a:t>CRA, Tax </a:t>
            </a:r>
            <a:r>
              <a:rPr lang="en-US" sz="2000">
                <a:solidFill>
                  <a:srgbClr val="333333"/>
                </a:solidFill>
                <a:highlight>
                  <a:srgbClr val="FFFF00"/>
                </a:highlight>
                <a:latin typeface="+mj-lt"/>
              </a:rPr>
              <a:t>returns processed, 2018-2022</a:t>
            </a:r>
            <a:endParaRPr lang="en-US" sz="200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9A886-E5A6-72C0-969C-FBF9BB5FF677}"/>
              </a:ext>
            </a:extLst>
          </p:cNvPr>
          <p:cNvSpPr txBox="1"/>
          <p:nvPr/>
        </p:nvSpPr>
        <p:spPr>
          <a:xfrm>
            <a:off x="331631" y="5298340"/>
            <a:ext cx="9046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highlight>
                  <a:srgbClr val="FFFF00"/>
                </a:highlight>
              </a:rPr>
              <a:t>29.5 Million </a:t>
            </a:r>
            <a:r>
              <a:rPr lang="en-CA" err="1">
                <a:highlight>
                  <a:srgbClr val="FFFF00"/>
                </a:highlight>
              </a:rPr>
              <a:t>Cdns</a:t>
            </a:r>
            <a:r>
              <a:rPr lang="en-CA">
                <a:highlight>
                  <a:srgbClr val="FFFF00"/>
                </a:highlight>
              </a:rPr>
              <a:t> filed - BUT only 19 M owed taxes –10 M more </a:t>
            </a:r>
            <a:r>
              <a:rPr lang="en-CA" err="1">
                <a:highlight>
                  <a:srgbClr val="FFFF00"/>
                </a:highlight>
              </a:rPr>
              <a:t>Cdns</a:t>
            </a:r>
            <a:endParaRPr lang="en-CA">
              <a:highlight>
                <a:srgbClr val="FFFF00"/>
              </a:highlight>
            </a:endParaRPr>
          </a:p>
          <a:p>
            <a:r>
              <a:rPr lang="en-CA">
                <a:highlight>
                  <a:srgbClr val="FFFF00"/>
                </a:highlight>
              </a:rPr>
              <a:t> file tax returns - as received benefits </a:t>
            </a:r>
            <a:r>
              <a:rPr lang="en-CA" err="1">
                <a:highlight>
                  <a:srgbClr val="FFFF00"/>
                </a:highlight>
              </a:rPr>
              <a:t>eg</a:t>
            </a:r>
            <a:r>
              <a:rPr lang="en-CA">
                <a:highlight>
                  <a:srgbClr val="FFFF00"/>
                </a:highlight>
              </a:rPr>
              <a:t> bursaries, govt income support</a:t>
            </a:r>
            <a:endParaRPr lang="en-US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0E149A-B8A8-4354-B181-E8B40643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59098"/>
              </p:ext>
            </p:extLst>
          </p:nvPr>
        </p:nvGraphicFramePr>
        <p:xfrm>
          <a:off x="230994" y="1401487"/>
          <a:ext cx="8830290" cy="3718430"/>
        </p:xfrm>
        <a:graphic>
          <a:graphicData uri="http://schemas.openxmlformats.org/drawingml/2006/table">
            <a:tbl>
              <a:tblPr/>
              <a:tblGrid>
                <a:gridCol w="883029">
                  <a:extLst>
                    <a:ext uri="{9D8B030D-6E8A-4147-A177-3AD203B41FA5}">
                      <a16:colId xmlns:a16="http://schemas.microsoft.com/office/drawing/2014/main" val="4239811531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1832547294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291938799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667630425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4201170474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1922789261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2909229717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3776027095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1056139960"/>
                    </a:ext>
                  </a:extLst>
                </a:gridCol>
                <a:gridCol w="883029">
                  <a:extLst>
                    <a:ext uri="{9D8B030D-6E8A-4147-A177-3AD203B41FA5}">
                      <a16:colId xmlns:a16="http://schemas.microsoft.com/office/drawing/2014/main" val="723779974"/>
                    </a:ext>
                  </a:extLst>
                </a:gridCol>
              </a:tblGrid>
              <a:tr h="278543">
                <a:tc gridSpan="10">
                  <a:txBody>
                    <a:bodyPr/>
                    <a:lstStyle/>
                    <a:p>
                      <a:r>
                        <a:rPr lang="en-CA" sz="1600" dirty="0"/>
                        <a:t>Total number of current year returns processed*</a:t>
                      </a:r>
                    </a:p>
                  </a:txBody>
                  <a:tcPr marL="81815" marR="81815" marT="40907" marB="40907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66642"/>
                  </a:ext>
                </a:extLst>
              </a:tr>
              <a:tr h="718999"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Tax-filing season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EFILE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NETFILE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FMR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Paper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600">
                          <a:effectLst/>
                        </a:rPr>
                        <a:t>Total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20803"/>
                  </a:ext>
                </a:extLst>
              </a:tr>
              <a:tr h="510434"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  <a:highlight>
                            <a:srgbClr val="FFFF00"/>
                          </a:highlight>
                        </a:rPr>
                        <a:t>2022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17,495,718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59%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9,813,951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33%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52,712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0%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2,126,378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7%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29,488,759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892"/>
                  </a:ext>
                </a:extLst>
              </a:tr>
              <a:tr h="510434"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2021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 dirty="0">
                          <a:effectLst/>
                        </a:rPr>
                        <a:t>   17,036,887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 dirty="0">
                          <a:effectLst/>
                        </a:rPr>
                        <a:t>  59%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9,700,628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33%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61,464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0% 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2,265,197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 8%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200">
                          <a:effectLst/>
                        </a:rPr>
                        <a:t>  29,064,176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01471"/>
                  </a:ext>
                </a:extLst>
              </a:tr>
              <a:tr h="510434"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2020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16,706,414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58%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9,647,130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33%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69,634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0%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2,530,392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9%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28,953,570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47544"/>
                  </a:ext>
                </a:extLst>
              </a:tr>
              <a:tr h="510434"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2019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16,685,114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59%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8,804,645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31%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66,543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0%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2,905,171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10%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28,461,473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39658"/>
                  </a:ext>
                </a:extLst>
              </a:tr>
              <a:tr h="510434"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2018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16,276,753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58%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8,485,520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31%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47,195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>
                          <a:effectLst/>
                        </a:rPr>
                        <a:t>0%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3,133,947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11%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dirty="0">
                          <a:effectLst/>
                        </a:rPr>
                        <a:t>27,943.415</a:t>
                      </a:r>
                    </a:p>
                  </a:txBody>
                  <a:tcPr marL="54543" marR="54543" marT="54543" marB="54543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380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7FF983-B272-C545-E86C-BAD86B74DEDA}"/>
              </a:ext>
            </a:extLst>
          </p:cNvPr>
          <p:cNvSpPr txBox="1"/>
          <p:nvPr/>
        </p:nvSpPr>
        <p:spPr>
          <a:xfrm>
            <a:off x="178705" y="6157807"/>
            <a:ext cx="829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https://www.canada.ca/en/revenue-agency/corporate/about-canada-revenue-agency-cra/individual-income-tax-return-statistics.html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115139864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E9BD-C23C-4CB2-A932-605C7958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200"/>
              <a:t>Stats Can, </a:t>
            </a:r>
            <a:r>
              <a:rPr lang="en-US" sz="3200">
                <a:highlight>
                  <a:srgbClr val="FFFF00"/>
                </a:highlight>
              </a:rPr>
              <a:t>Top 1% tax filers</a:t>
            </a:r>
            <a:r>
              <a:rPr lang="en-US" sz="3200"/>
              <a:t>, 2015-19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23762-1FA2-4CA5-ABBC-53867E5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40917-E870-4CDD-BF8A-928ADEA6F656}" type="datetime1">
              <a:rPr lang="en-US" smtClean="0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614A4-0B3B-42F3-8937-08A28091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Ian Lee, Ph.D, Carleton U Sprott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2772E-2D3E-45BB-B5A2-87FDDBA9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A9766-83EB-4B11-A204-EB99EF8674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BC4EF-FD18-43FC-B027-6F2D74AC6C62}"/>
              </a:ext>
            </a:extLst>
          </p:cNvPr>
          <p:cNvSpPr txBox="1"/>
          <p:nvPr/>
        </p:nvSpPr>
        <p:spPr>
          <a:xfrm>
            <a:off x="327280" y="5715000"/>
            <a:ext cx="559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https://www150.statcan.gc.ca/t1/tbl1/en/tv.action?pid=1110005501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8F0265-2A4B-E487-0435-241F8B06F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718"/>
              </p:ext>
            </p:extLst>
          </p:nvPr>
        </p:nvGraphicFramePr>
        <p:xfrm>
          <a:off x="665408" y="964802"/>
          <a:ext cx="7772400" cy="252481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6952066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9805251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830443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228546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6647846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688046826"/>
                    </a:ext>
                  </a:extLst>
                </a:gridCol>
              </a:tblGrid>
              <a:tr h="265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Income groups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Top 1 percent income group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10937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Income concepts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Total income</a:t>
                      </a:r>
                      <a:r>
                        <a:rPr lang="en-US" sz="1300" b="0" u="sng" baseline="30000">
                          <a:solidFill>
                            <a:srgbClr val="284162"/>
                          </a:solidFill>
                          <a:effectLst/>
                          <a:hlinkClick r:id="rId2"/>
                        </a:rPr>
                        <a:t>5</a:t>
                      </a:r>
                      <a:endParaRPr lang="en-US" sz="13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963700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</a:rPr>
                        <a:t>Statistics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95896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27404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r"/>
                      <a:endParaRPr lang="en-US" sz="13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Current dollars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436197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Threshold value</a:t>
                      </a:r>
                      <a:r>
                        <a:rPr lang="en-US" sz="1300" b="0" u="sng" baseline="30000" dirty="0">
                          <a:solidFill>
                            <a:srgbClr val="284162"/>
                          </a:solidFill>
                          <a:effectLst/>
                          <a:highlight>
                            <a:srgbClr val="FFFF00"/>
                          </a:highlight>
                          <a:hlinkClick r:id="rId3"/>
                        </a:rPr>
                        <a:t>4</a:t>
                      </a:r>
                      <a:r>
                        <a:rPr lang="en-US" sz="1300" b="0" baseline="30000" dirty="0">
                          <a:solidFill>
                            <a:srgbClr val="000000"/>
                          </a:solidFill>
                          <a:effectLst/>
                        </a:rPr>
                        <a:t>, </a:t>
                      </a:r>
                      <a:r>
                        <a:rPr lang="en-US" sz="1300" b="0" u="sng" baseline="30000" dirty="0">
                          <a:solidFill>
                            <a:srgbClr val="284162"/>
                          </a:solidFill>
                          <a:effectLst/>
                          <a:hlinkClick r:id="rId4"/>
                        </a:rPr>
                        <a:t>6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4606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234,700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21580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r"/>
                      <a:endParaRPr lang="en-US" sz="13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Persons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77191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pPr algn="l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Number of tax filers</a:t>
                      </a:r>
                    </a:p>
                  </a:txBody>
                  <a:tcPr marL="34606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270,930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273,895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277,695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283,005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287,490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899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B09209-CE2F-9F56-AA3C-B7A7A49CAFBB}"/>
              </a:ext>
            </a:extLst>
          </p:cNvPr>
          <p:cNvGraphicFramePr>
            <a:graphicFrameLocks noGrp="1"/>
          </p:cNvGraphicFramePr>
          <p:nvPr/>
        </p:nvGraphicFramePr>
        <p:xfrm>
          <a:off x="652529" y="3555281"/>
          <a:ext cx="7772400" cy="79731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172492407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675480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14584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860418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938835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19904623"/>
                    </a:ext>
                  </a:extLst>
                </a:gridCol>
              </a:tblGrid>
              <a:tr h="2657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Current dollars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45683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l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Median income</a:t>
                      </a:r>
                      <a:r>
                        <a:rPr lang="en-US" sz="1300" b="0" u="sng" baseline="30000">
                          <a:solidFill>
                            <a:srgbClr val="284162"/>
                          </a:solidFill>
                          <a:effectLst/>
                          <a:hlinkClick r:id="rId3"/>
                        </a:rPr>
                        <a:t>4</a:t>
                      </a:r>
                      <a:endParaRPr lang="en-US" sz="13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4606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331,100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307,200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323,500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338,400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</a:rPr>
                        <a:t>345,300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87166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l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Average income</a:t>
                      </a:r>
                      <a:r>
                        <a:rPr lang="en-US" sz="1300" b="0" u="sng" baseline="30000">
                          <a:solidFill>
                            <a:srgbClr val="284162"/>
                          </a:solidFill>
                          <a:effectLst/>
                          <a:highlight>
                            <a:srgbClr val="FFFF00"/>
                          </a:highlight>
                          <a:hlinkClick r:id="rId3"/>
                        </a:rPr>
                        <a:t>4</a:t>
                      </a:r>
                      <a:endParaRPr lang="en-US" sz="13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34606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529,600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433,500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477,700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496,200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513,700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341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EC3E9C-FCD2-4653-F776-076002697AB7}"/>
              </a:ext>
            </a:extLst>
          </p:cNvPr>
          <p:cNvGraphicFramePr>
            <a:graphicFrameLocks noGrp="1"/>
          </p:cNvGraphicFramePr>
          <p:nvPr/>
        </p:nvGraphicFramePr>
        <p:xfrm>
          <a:off x="652529" y="4654655"/>
          <a:ext cx="7772400" cy="53154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90203463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234374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101465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03645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932283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70483672"/>
                    </a:ext>
                  </a:extLst>
                </a:gridCol>
              </a:tblGrid>
              <a:tr h="2657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</a:rPr>
                        <a:t>Percent</a:t>
                      </a:r>
                    </a:p>
                  </a:txBody>
                  <a:tcPr marL="27684" marR="27684" marT="33221" marB="33221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3" marR="66443" marT="33221" marB="3322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546986"/>
                  </a:ext>
                </a:extLst>
              </a:tr>
              <a:tr h="265770">
                <a:tc>
                  <a:txBody>
                    <a:bodyPr/>
                    <a:lstStyle/>
                    <a:p>
                      <a:pPr algn="l"/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Share of income</a:t>
                      </a:r>
                      <a:r>
                        <a:rPr lang="en-US" sz="1300" b="0" u="sng" baseline="30000">
                          <a:solidFill>
                            <a:srgbClr val="284162"/>
                          </a:solidFill>
                          <a:effectLst/>
                          <a:highlight>
                            <a:srgbClr val="FFFF00"/>
                          </a:highlight>
                          <a:hlinkClick r:id="rId5"/>
                        </a:rPr>
                        <a:t>7</a:t>
                      </a:r>
                      <a:endParaRPr lang="en-US" sz="13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34606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11.3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9.3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9.9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10.0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10.1</a:t>
                      </a:r>
                    </a:p>
                  </a:txBody>
                  <a:tcPr marL="27684" marR="27684" marT="33221" marB="33221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625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B6C491-3C5F-475D-03D3-6EA97560FF35}"/>
              </a:ext>
            </a:extLst>
          </p:cNvPr>
          <p:cNvSpPr txBox="1"/>
          <p:nvPr/>
        </p:nvSpPr>
        <p:spPr>
          <a:xfrm>
            <a:off x="228600" y="5334000"/>
            <a:ext cx="8018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>
                <a:highlight>
                  <a:srgbClr val="FFFF00"/>
                </a:highlight>
              </a:rPr>
              <a:t>Myth of large numbers of very wealthy </a:t>
            </a:r>
            <a:r>
              <a:rPr lang="en-CA" sz="2000" err="1">
                <a:highlight>
                  <a:srgbClr val="FFFF00"/>
                </a:highlight>
              </a:rPr>
              <a:t>Cdns</a:t>
            </a:r>
            <a:r>
              <a:rPr lang="en-CA" sz="2000">
                <a:highlight>
                  <a:srgbClr val="FFFF00"/>
                </a:highlight>
              </a:rPr>
              <a:t> – is $235K/</a:t>
            </a:r>
            <a:r>
              <a:rPr lang="en-CA" sz="2000" err="1">
                <a:highlight>
                  <a:srgbClr val="FFFF00"/>
                </a:highlight>
              </a:rPr>
              <a:t>yr</a:t>
            </a:r>
            <a:r>
              <a:rPr lang="en-CA" sz="2000">
                <a:highlight>
                  <a:srgbClr val="FFFF00"/>
                </a:highlight>
              </a:rPr>
              <a:t> extreme wealth?</a:t>
            </a:r>
            <a:endParaRPr lang="en-US" sz="20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382227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orlds">
  <a:themeElements>
    <a:clrScheme name="">
      <a:dk1>
        <a:srgbClr val="000000"/>
      </a:dk1>
      <a:lt1>
        <a:srgbClr val="CCECFF"/>
      </a:lt1>
      <a:dk2>
        <a:srgbClr val="000000"/>
      </a:dk2>
      <a:lt2>
        <a:srgbClr val="919191"/>
      </a:lt2>
      <a:accent1>
        <a:srgbClr val="618FFD"/>
      </a:accent1>
      <a:accent2>
        <a:srgbClr val="CECECE"/>
      </a:accent2>
      <a:accent3>
        <a:srgbClr val="E2F4FF"/>
      </a:accent3>
      <a:accent4>
        <a:srgbClr val="000000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worl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c:\msoffice\powerpnt\template\sldshow\worlds.ppt</Template>
  <TotalTime>823</TotalTime>
  <Words>2757</Words>
  <Application>Microsoft Office PowerPoint</Application>
  <PresentationFormat>Letter Paper (8.5x11 in)</PresentationFormat>
  <Paragraphs>512</Paragraphs>
  <Slides>65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Monotype Sorts</vt:lpstr>
      <vt:lpstr>Times New Roman</vt:lpstr>
      <vt:lpstr>Wingdings</vt:lpstr>
      <vt:lpstr>worlds</vt:lpstr>
      <vt:lpstr>Overview of Canada:  GoC spending, Income &amp; Taxation,  Aging &amp; Healthcare</vt:lpstr>
      <vt:lpstr>Disclosures</vt:lpstr>
      <vt:lpstr>Big Picture Overview</vt:lpstr>
      <vt:lpstr>OECD, Median income by country, 2019</vt:lpstr>
      <vt:lpstr>Cdn Real household disposable income per capita, 1926 - 2016</vt:lpstr>
      <vt:lpstr>Inequality &amp; Poverty in Canada</vt:lpstr>
      <vt:lpstr>Source of income data in Canada? – to measure inequality, poverty</vt:lpstr>
      <vt:lpstr>CRA - Source of aggregated Cdn income data</vt:lpstr>
      <vt:lpstr>Stats Can, Top 1% tax filers, 2015-19</vt:lpstr>
      <vt:lpstr>Bank of Canada Governor Macklem, Income share of top CDN earners peaked in 2006</vt:lpstr>
      <vt:lpstr>Stats Can, Elder poverty collapsed in Canada, 1976-2011 – not going up</vt:lpstr>
      <vt:lpstr>OECD, Comparative elder poverty rates</vt:lpstr>
      <vt:lpstr>Stats Can, Poverty rate, 2015-2020 – lowest in Cdn history</vt:lpstr>
      <vt:lpstr>OECD, Comparative Poverty Rates, 2021  Canada below NZ, Sweden, Germany!</vt:lpstr>
      <vt:lpstr>PowerPoint Presentation</vt:lpstr>
      <vt:lpstr>Shares of Personal Taxes paid &amp; income earned by quintile, 2021</vt:lpstr>
      <vt:lpstr>Net worth, home ownership &amp; taxation</vt:lpstr>
      <vt:lpstr>Stats Can, National Net Worth, 2023 AKA “Bank of Mom &amp; Dad”</vt:lpstr>
      <vt:lpstr>PowerPoint Presentation</vt:lpstr>
      <vt:lpstr>Stats Can, Homeownership &amp; renter housing rates by age cohort, Canada, 2001 to 2016</vt:lpstr>
      <vt:lpstr>What did Govt of Canada do during COVID?</vt:lpstr>
      <vt:lpstr>Cdn GDP Change, COVID vs past recessions</vt:lpstr>
      <vt:lpstr>Bank of Canada, Overnight interest rate, 1935-2020</vt:lpstr>
      <vt:lpstr>Stats Can, Share of consolidated govts expenses by function, 2008-20</vt:lpstr>
      <vt:lpstr>GoC &amp; Prov Govts - COVID Support: $624 BILLION</vt:lpstr>
      <vt:lpstr>BoC, Extra savings by quintile, 2020</vt:lpstr>
      <vt:lpstr>CIBC, Cdn savings rate, 1981, 1991, 2008 &amp; Now</vt:lpstr>
      <vt:lpstr>Aging &amp; Health Care Spending </vt:lpstr>
      <vt:lpstr>Stats Can, % of Cdns over 65, 2016-2030</vt:lpstr>
      <vt:lpstr>Stats Can, Less under 15 than over 65, 1951-2051</vt:lpstr>
      <vt:lpstr>Stats Can, Dependency Ratio Historic &amp; projected, 1966-2068</vt:lpstr>
      <vt:lpstr>Stats Can, Labour force participation rate, 2000-2060</vt:lpstr>
      <vt:lpstr>Stats Can, Cdn health care annual spending as % of GDP</vt:lpstr>
      <vt:lpstr>CIHI, CDN Health spending, inflation removed, 1975-2022</vt:lpstr>
      <vt:lpstr>Finance Canada, GoC spending on health care, 2022</vt:lpstr>
      <vt:lpstr>% of public health expenditures covered by GoC CHT, 2012-19</vt:lpstr>
      <vt:lpstr>Stats Can, CDN Health care expenditure per capita by age </vt:lpstr>
      <vt:lpstr>CIHI, Where is the $300 Billion being spent, 2022</vt:lpstr>
      <vt:lpstr>Canada, CDN Healthcare spending by category, 2022</vt:lpstr>
      <vt:lpstr>CIHI, Who is paying for healthcare, 2022</vt:lpstr>
      <vt:lpstr>CIHI, Highest spending categories in private sector are drugs &amp; professional</vt:lpstr>
      <vt:lpstr>CIHI, Health spending on seniors, 2022</vt:lpstr>
      <vt:lpstr>Canada, Healthcare spending by country, 2020</vt:lpstr>
      <vt:lpstr>OECD, Comparative Physicians per 1000 population, 2020</vt:lpstr>
      <vt:lpstr>OECD, Comparative hospital beds (ex mental health), per 1000 pop, 2020</vt:lpstr>
      <vt:lpstr>OECD, Comparative MRI Scanners per million pop, 2020</vt:lpstr>
      <vt:lpstr>OECD, Comparative CT Scanners per million pop, 2020</vt:lpstr>
      <vt:lpstr>OECD, Comparative Nurses per 1000 population, 2020</vt:lpstr>
      <vt:lpstr>CIHI, Comparative % of patients who waited less than 4 weeks for specialist, 2020 </vt:lpstr>
      <vt:lpstr>CIHI, Comparative % of patients who waited less than 4 months for elective surgery, 2020</vt:lpstr>
      <vt:lpstr>CD Howe, Ontarian health care costs in final year of life</vt:lpstr>
      <vt:lpstr>CD Howe, Comparative hospital deaths vs costs in final 180 days</vt:lpstr>
      <vt:lpstr>Canada – we have a problem</vt:lpstr>
      <vt:lpstr>Canada’s Productivity decline, 1981-2021-2060</vt:lpstr>
      <vt:lpstr>OECD Countries, Potential annual GDP per capita, 2020-2060</vt:lpstr>
      <vt:lpstr>CD Howe, Biz Capital Stock &amp; investment, 2021-22 </vt:lpstr>
      <vt:lpstr>CD Howe, Projected Cdn debt to GDP ratio, 2015-2055</vt:lpstr>
      <vt:lpstr>My FINA Appearance</vt:lpstr>
      <vt:lpstr>Summary</vt:lpstr>
      <vt:lpstr>Why are we 2nd in spending &amp; at bottom in delivery</vt:lpstr>
      <vt:lpstr>Canada’s tragic health care error</vt:lpstr>
      <vt:lpstr>Centralized hospitals vs decentralized clinics</vt:lpstr>
      <vt:lpstr>Role of Hospitals</vt:lpstr>
      <vt:lpstr>NOT privatization</vt:lpstr>
      <vt:lpstr>Possible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Microsoft Corporation</dc:creator>
  <cp:keywords/>
  <dc:description/>
  <cp:lastModifiedBy>COLIN STEPHENSON</cp:lastModifiedBy>
  <cp:revision>2</cp:revision>
  <cp:lastPrinted>1601-01-01T00:00:00Z</cp:lastPrinted>
  <dcterms:created xsi:type="dcterms:W3CDTF">1993-12-01T01:39:36Z</dcterms:created>
  <dcterms:modified xsi:type="dcterms:W3CDTF">2023-05-04T14:27:08Z</dcterms:modified>
</cp:coreProperties>
</file>