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6" r:id="rId1"/>
  </p:sldMasterIdLst>
  <p:sldIdLst>
    <p:sldId id="256" r:id="rId2"/>
    <p:sldId id="257" r:id="rId3"/>
    <p:sldId id="258" r:id="rId4"/>
    <p:sldId id="272" r:id="rId5"/>
    <p:sldId id="260" r:id="rId6"/>
    <p:sldId id="278" r:id="rId7"/>
    <p:sldId id="259" r:id="rId8"/>
    <p:sldId id="273" r:id="rId9"/>
    <p:sldId id="274" r:id="rId10"/>
    <p:sldId id="275" r:id="rId11"/>
    <p:sldId id="276" r:id="rId12"/>
    <p:sldId id="280" r:id="rId13"/>
    <p:sldId id="281" r:id="rId14"/>
    <p:sldId id="286" r:id="rId15"/>
    <p:sldId id="279" r:id="rId16"/>
    <p:sldId id="282" r:id="rId17"/>
    <p:sldId id="284" r:id="rId18"/>
    <p:sldId id="285" r:id="rId19"/>
    <p:sldId id="261" r:id="rId20"/>
    <p:sldId id="289" r:id="rId21"/>
    <p:sldId id="290" r:id="rId22"/>
    <p:sldId id="288" r:id="rId23"/>
    <p:sldId id="263" r:id="rId24"/>
    <p:sldId id="268" r:id="rId25"/>
    <p:sldId id="264" r:id="rId26"/>
    <p:sldId id="266" r:id="rId27"/>
    <p:sldId id="267" r:id="rId28"/>
    <p:sldId id="2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51"/>
    <p:restoredTop sz="94714"/>
  </p:normalViewPr>
  <p:slideViewPr>
    <p:cSldViewPr snapToGrid="0">
      <p:cViewPr>
        <p:scale>
          <a:sx n="103" d="100"/>
          <a:sy n="103" d="100"/>
        </p:scale>
        <p:origin x="14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36974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277775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E75F84-6CAF-4740-9CFF-D7BE80D6FCD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400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F0D1C5-03CC-324C-9D1B-BB69689E860F}"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3019264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F0D1C5-03CC-324C-9D1B-BB69689E860F}"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75F84-6CAF-4740-9CFF-D7BE80D6FCD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119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F0D1C5-03CC-324C-9D1B-BB69689E860F}"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168065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8735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30212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198426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0D1C5-03CC-324C-9D1B-BB69689E860F}"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323496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F0D1C5-03CC-324C-9D1B-BB69689E860F}"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44362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F0D1C5-03CC-324C-9D1B-BB69689E860F}" type="datetimeFigureOut">
              <a:rPr lang="en-US" smtClean="0"/>
              <a:t>3/31/23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33874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F0D1C5-03CC-324C-9D1B-BB69689E860F}" type="datetimeFigureOut">
              <a:rPr lang="en-US" smtClean="0"/>
              <a:t>3/31/23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13143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0D1C5-03CC-324C-9D1B-BB69689E860F}" type="datetimeFigureOut">
              <a:rPr lang="en-US" smtClean="0"/>
              <a:t>3/31/23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70743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0D1C5-03CC-324C-9D1B-BB69689E860F}"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112461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0D1C5-03CC-324C-9D1B-BB69689E860F}"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E75F84-6CAF-4740-9CFF-D7BE80D6FCDF}" type="slidenum">
              <a:rPr lang="en-US" smtClean="0"/>
              <a:t>‹#›</a:t>
            </a:fld>
            <a:endParaRPr lang="en-US"/>
          </a:p>
        </p:txBody>
      </p:sp>
    </p:spTree>
    <p:extLst>
      <p:ext uri="{BB962C8B-B14F-4D97-AF65-F5344CB8AC3E}">
        <p14:creationId xmlns:p14="http://schemas.microsoft.com/office/powerpoint/2010/main" val="83827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F0D1C5-03CC-324C-9D1B-BB69689E860F}" type="datetimeFigureOut">
              <a:rPr lang="en-US" smtClean="0"/>
              <a:t>3/31/23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4E75F84-6CAF-4740-9CFF-D7BE80D6FCDF}" type="slidenum">
              <a:rPr lang="en-US" smtClean="0"/>
              <a:t>‹#›</a:t>
            </a:fld>
            <a:endParaRPr lang="en-US"/>
          </a:p>
        </p:txBody>
      </p:sp>
    </p:spTree>
    <p:extLst>
      <p:ext uri="{BB962C8B-B14F-4D97-AF65-F5344CB8AC3E}">
        <p14:creationId xmlns:p14="http://schemas.microsoft.com/office/powerpoint/2010/main" val="338719741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anarkcounty.ca/en/environmental-initiatives/resources/Community-Climate-Action-Table-Final.2.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limatenetworklanark.ca/dona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123A68">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1032FE-8C59-0A5A-0D0E-E2B1FA8BD2A7}"/>
              </a:ext>
            </a:extLst>
          </p:cNvPr>
          <p:cNvSpPr>
            <a:spLocks noGrp="1"/>
          </p:cNvSpPr>
          <p:nvPr>
            <p:ph type="ctrTitle"/>
          </p:nvPr>
        </p:nvSpPr>
        <p:spPr>
          <a:xfrm>
            <a:off x="540279" y="967417"/>
            <a:ext cx="5280460" cy="3943250"/>
          </a:xfrm>
        </p:spPr>
        <p:txBody>
          <a:bodyPr>
            <a:normAutofit/>
          </a:bodyPr>
          <a:lstStyle/>
          <a:p>
            <a:pPr marL="0" marR="0" algn="ctr">
              <a:spcBef>
                <a:spcPts val="0"/>
              </a:spcBef>
              <a:spcAft>
                <a:spcPts val="0"/>
              </a:spcAft>
            </a:pPr>
            <a:r>
              <a:rPr lang="en-CA" b="0" i="0" u="none" strike="noStrike" dirty="0">
                <a:solidFill>
                  <a:srgbClr val="FEFFFF"/>
                </a:solidFill>
                <a:effectLst/>
                <a:latin typeface="Calibri" panose="020F0502020204030204" pitchFamily="34" charset="0"/>
              </a:rPr>
              <a:t>Can Lanark County Pull</a:t>
            </a:r>
            <a:br>
              <a:rPr lang="en-CA" b="0" i="0" u="none" strike="noStrike" dirty="0">
                <a:solidFill>
                  <a:srgbClr val="FEFFFF"/>
                </a:solidFill>
                <a:effectLst/>
                <a:latin typeface="Calibri" panose="020F0502020204030204" pitchFamily="34" charset="0"/>
              </a:rPr>
            </a:br>
            <a:r>
              <a:rPr lang="en-CA" b="0" i="0" u="none" strike="noStrike" dirty="0">
                <a:solidFill>
                  <a:srgbClr val="FEFFFF"/>
                </a:solidFill>
                <a:effectLst/>
                <a:latin typeface="Calibri" panose="020F0502020204030204" pitchFamily="34" charset="0"/>
              </a:rPr>
              <a:t> its Weight? </a:t>
            </a:r>
            <a:br>
              <a:rPr lang="en-CA" sz="4000" b="0" i="0" u="none" strike="noStrike" dirty="0">
                <a:solidFill>
                  <a:srgbClr val="FEFFFF"/>
                </a:solidFill>
                <a:effectLst/>
                <a:latin typeface="Calibri" panose="020F0502020204030204" pitchFamily="34" charset="0"/>
              </a:rPr>
            </a:br>
            <a:br>
              <a:rPr lang="en-CA" sz="4000" b="0" i="0" u="none" strike="noStrike" dirty="0">
                <a:solidFill>
                  <a:srgbClr val="FEFFFF"/>
                </a:solidFill>
                <a:effectLst/>
                <a:latin typeface="Calibri" panose="020F0502020204030204" pitchFamily="34" charset="0"/>
              </a:rPr>
            </a:br>
            <a:endParaRPr lang="en-US" sz="4000" dirty="0">
              <a:solidFill>
                <a:srgbClr val="FEFFFF"/>
              </a:solidFill>
            </a:endParaRPr>
          </a:p>
        </p:txBody>
      </p:sp>
      <p:pic>
        <p:nvPicPr>
          <p:cNvPr id="5" name="Picture 4" descr="Background pattern&#10;&#10;Description automatically generated">
            <a:extLst>
              <a:ext uri="{FF2B5EF4-FFF2-40B4-BE49-F238E27FC236}">
                <a16:creationId xmlns:a16="http://schemas.microsoft.com/office/drawing/2014/main" id="{F2054713-ACD8-8EFB-E3A2-346F2C72A14C}"/>
              </a:ext>
            </a:extLst>
          </p:cNvPr>
          <p:cNvPicPr>
            <a:picLocks noChangeAspect="1"/>
          </p:cNvPicPr>
          <p:nvPr/>
        </p:nvPicPr>
        <p:blipFill rotWithShape="1">
          <a:blip r:embed="rId2"/>
          <a:srcRect l="13513" r="25085"/>
          <a:stretch/>
        </p:blipFill>
        <p:spPr>
          <a:xfrm>
            <a:off x="6111242" y="10"/>
            <a:ext cx="6080758" cy="6857990"/>
          </a:xfrm>
          <a:prstGeom prst="rect">
            <a:avLst/>
          </a:prstGeom>
        </p:spPr>
      </p:pic>
      <p:sp>
        <p:nvSpPr>
          <p:cNvPr id="13"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itle 2">
            <a:extLst>
              <a:ext uri="{FF2B5EF4-FFF2-40B4-BE49-F238E27FC236}">
                <a16:creationId xmlns:a16="http://schemas.microsoft.com/office/drawing/2014/main" id="{F751F105-E424-A264-37FE-235200B069E8}"/>
              </a:ext>
            </a:extLst>
          </p:cNvPr>
          <p:cNvSpPr>
            <a:spLocks noGrp="1"/>
          </p:cNvSpPr>
          <p:nvPr>
            <p:ph type="subTitle" idx="1"/>
          </p:nvPr>
        </p:nvSpPr>
        <p:spPr>
          <a:xfrm>
            <a:off x="182880" y="5189400"/>
            <a:ext cx="6400800" cy="544260"/>
          </a:xfrm>
        </p:spPr>
        <p:txBody>
          <a:bodyPr anchor="ctr">
            <a:noAutofit/>
          </a:bodyPr>
          <a:lstStyle/>
          <a:p>
            <a:r>
              <a:rPr lang="en-CA" sz="2000" b="0" i="0" u="none" strike="noStrike" dirty="0">
                <a:solidFill>
                  <a:srgbClr val="FEFFFF"/>
                </a:solidFill>
                <a:effectLst/>
                <a:latin typeface="Calibri" panose="020F0502020204030204" pitchFamily="34" charset="0"/>
              </a:rPr>
              <a:t>A Pathway to Addressing the Climate </a:t>
            </a:r>
            <a:r>
              <a:rPr lang="en-CA" sz="2000" dirty="0">
                <a:solidFill>
                  <a:srgbClr val="FEFFFF"/>
                </a:solidFill>
                <a:latin typeface="Calibri" panose="020F0502020204030204" pitchFamily="34" charset="0"/>
              </a:rPr>
              <a:t>C</a:t>
            </a:r>
            <a:r>
              <a:rPr lang="en-CA" sz="2000" b="0" i="0" u="none" strike="noStrike" dirty="0">
                <a:solidFill>
                  <a:srgbClr val="FEFFFF"/>
                </a:solidFill>
                <a:effectLst/>
                <a:latin typeface="Calibri" panose="020F0502020204030204" pitchFamily="34" charset="0"/>
              </a:rPr>
              <a:t>risis in Lanark County</a:t>
            </a:r>
            <a:endParaRPr lang="en-US" sz="2000" dirty="0">
              <a:solidFill>
                <a:srgbClr val="FEFFFF"/>
              </a:solidFill>
            </a:endParaRPr>
          </a:p>
        </p:txBody>
      </p:sp>
    </p:spTree>
    <p:extLst>
      <p:ext uri="{BB962C8B-B14F-4D97-AF65-F5344CB8AC3E}">
        <p14:creationId xmlns:p14="http://schemas.microsoft.com/office/powerpoint/2010/main" val="60810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C016-1488-1948-3900-0E1B198508C3}"/>
              </a:ext>
            </a:extLst>
          </p:cNvPr>
          <p:cNvSpPr>
            <a:spLocks noGrp="1"/>
          </p:cNvSpPr>
          <p:nvPr>
            <p:ph type="title"/>
          </p:nvPr>
        </p:nvSpPr>
        <p:spPr/>
        <p:txBody>
          <a:bodyPr/>
          <a:lstStyle/>
          <a:p>
            <a:r>
              <a:rPr lang="en-US" dirty="0"/>
              <a:t>What has CNL done to date? </a:t>
            </a:r>
          </a:p>
        </p:txBody>
      </p:sp>
      <p:sp>
        <p:nvSpPr>
          <p:cNvPr id="3" name="Content Placeholder 2">
            <a:extLst>
              <a:ext uri="{FF2B5EF4-FFF2-40B4-BE49-F238E27FC236}">
                <a16:creationId xmlns:a16="http://schemas.microsoft.com/office/drawing/2014/main" id="{999186D7-DD97-DADF-C108-36249DE4F6C8}"/>
              </a:ext>
            </a:extLst>
          </p:cNvPr>
          <p:cNvSpPr>
            <a:spLocks noGrp="1"/>
          </p:cNvSpPr>
          <p:nvPr>
            <p:ph idx="1"/>
          </p:nvPr>
        </p:nvSpPr>
        <p:spPr>
          <a:xfrm>
            <a:off x="2589212" y="1394460"/>
            <a:ext cx="8915400" cy="4983480"/>
          </a:xfrm>
        </p:spPr>
        <p:txBody>
          <a:bodyPr>
            <a:normAutofit fontScale="85000" lnSpcReduction="20000"/>
          </a:bodyPr>
          <a:lstStyle/>
          <a:p>
            <a:r>
              <a:rPr lang="en-US" sz="2800" b="1" dirty="0"/>
              <a:t>Survey Results </a:t>
            </a:r>
            <a:r>
              <a:rPr lang="en-US" sz="2800" b="1" dirty="0" err="1"/>
              <a:t>con’t</a:t>
            </a:r>
            <a:r>
              <a:rPr lang="en-US" sz="2800" b="1" dirty="0"/>
              <a:t> </a:t>
            </a:r>
          </a:p>
          <a:p>
            <a:endParaRPr lang="en-US" dirty="0"/>
          </a:p>
          <a:p>
            <a:pPr algn="l" fontAlgn="base">
              <a:buFont typeface="Arial" panose="020B0604020202020204" pitchFamily="34" charset="0"/>
              <a:buChar char="•"/>
            </a:pPr>
            <a:r>
              <a:rPr lang="en-CA" b="0" i="0" dirty="0">
                <a:solidFill>
                  <a:srgbClr val="002A3A"/>
                </a:solidFill>
                <a:effectLst/>
                <a:latin typeface="Raleway" panose="020F0502020204030204" pitchFamily="34" charset="0"/>
              </a:rPr>
              <a:t>86% said their own households should do more to reduce GHG emissions.</a:t>
            </a:r>
          </a:p>
          <a:p>
            <a:pPr algn="l" fontAlgn="base">
              <a:buFont typeface="Arial" panose="020B0604020202020204" pitchFamily="34" charset="0"/>
              <a:buChar char="•"/>
            </a:pPr>
            <a:r>
              <a:rPr lang="en-CA" b="1" i="0" dirty="0">
                <a:solidFill>
                  <a:srgbClr val="002A3A"/>
                </a:solidFill>
                <a:effectLst/>
                <a:latin typeface="Raleway" panose="020F0502020204030204" pitchFamily="34" charset="0"/>
              </a:rPr>
              <a:t>About 31% had a pick-up truck. About 15% had either a hybrid electric vehicle or a full electric vehicle and 30% said they planned to buy an EV in the next 10 years. </a:t>
            </a:r>
          </a:p>
          <a:p>
            <a:pPr algn="l" fontAlgn="base">
              <a:buFont typeface="Arial" panose="020B0604020202020204" pitchFamily="34" charset="0"/>
              <a:buChar char="•"/>
            </a:pPr>
            <a:r>
              <a:rPr lang="en-CA" b="1" i="0" dirty="0">
                <a:solidFill>
                  <a:srgbClr val="002A3A"/>
                </a:solidFill>
                <a:effectLst/>
                <a:latin typeface="Raleway" panose="020F0502020204030204" pitchFamily="34" charset="0"/>
              </a:rPr>
              <a:t>91% owned their own dwelling which means there is huge opportunity for GHG savings, especially since about 60% of those dwellings are more than 30 years old. </a:t>
            </a:r>
          </a:p>
          <a:p>
            <a:pPr algn="l" fontAlgn="base">
              <a:buFont typeface="Arial" panose="020B0604020202020204" pitchFamily="34" charset="0"/>
              <a:buChar char="•"/>
            </a:pPr>
            <a:r>
              <a:rPr lang="en-CA" b="0" i="0" dirty="0">
                <a:solidFill>
                  <a:srgbClr val="002A3A"/>
                </a:solidFill>
                <a:effectLst/>
                <a:latin typeface="Raleway" panose="020F0502020204030204" pitchFamily="34" charset="0"/>
              </a:rPr>
              <a:t>Among all the respondents, </a:t>
            </a:r>
            <a:r>
              <a:rPr lang="en-CA" b="1" i="0" dirty="0">
                <a:solidFill>
                  <a:srgbClr val="002A3A"/>
                </a:solidFill>
                <a:effectLst/>
                <a:latin typeface="Raleway" panose="020F0502020204030204" pitchFamily="34" charset="0"/>
              </a:rPr>
              <a:t>only 8, or less than 1%, had solar PV, again pointing to huge potential. </a:t>
            </a:r>
          </a:p>
          <a:p>
            <a:pPr algn="l" fontAlgn="base">
              <a:buFont typeface="Arial" panose="020B0604020202020204" pitchFamily="34" charset="0"/>
              <a:buChar char="•"/>
            </a:pPr>
            <a:r>
              <a:rPr lang="en-CA" b="1" i="0" dirty="0">
                <a:solidFill>
                  <a:srgbClr val="002A3A"/>
                </a:solidFill>
                <a:effectLst/>
                <a:latin typeface="Raleway" panose="020F0502020204030204" pitchFamily="34" charset="0"/>
              </a:rPr>
              <a:t>As well, only 8% use an electric heat pump, while about 70% use some form of fossil fuels, again pointing to an enormous opportunity for GHG reduction. </a:t>
            </a:r>
          </a:p>
          <a:p>
            <a:pPr algn="l" fontAlgn="base">
              <a:buFont typeface="Arial" panose="020B0604020202020204" pitchFamily="34" charset="0"/>
              <a:buChar char="•"/>
            </a:pPr>
            <a:r>
              <a:rPr lang="en-CA" b="1" i="0" dirty="0">
                <a:solidFill>
                  <a:srgbClr val="002A3A"/>
                </a:solidFill>
                <a:effectLst/>
                <a:latin typeface="Raleway" panose="020F0502020204030204" pitchFamily="34" charset="0"/>
              </a:rPr>
              <a:t>Just about 75% compost kitchen scraps. A variety of reasons were given by the ¼ who don’t compost and 43% had not understood that organic materials going into landfill generated methane, a Greenhouse Gas that is 80 times more destructive than carbon dioxide</a:t>
            </a:r>
            <a:r>
              <a:rPr lang="en-CA" b="0" i="0" dirty="0">
                <a:solidFill>
                  <a:srgbClr val="002A3A"/>
                </a:solidFill>
                <a:effectLst/>
                <a:latin typeface="Raleway" panose="020F0502020204030204" pitchFamily="34" charset="0"/>
              </a:rPr>
              <a:t>.</a:t>
            </a:r>
          </a:p>
          <a:p>
            <a:pPr algn="l" fontAlgn="base">
              <a:buFont typeface="Arial" panose="020B0604020202020204" pitchFamily="34" charset="0"/>
              <a:buChar char="•"/>
            </a:pPr>
            <a:r>
              <a:rPr lang="en-CA" b="0" i="0" dirty="0">
                <a:solidFill>
                  <a:srgbClr val="002A3A"/>
                </a:solidFill>
                <a:effectLst/>
                <a:latin typeface="Raleway" panose="020F0502020204030204" pitchFamily="34" charset="0"/>
              </a:rPr>
              <a:t>About 10% of respondents use a burn barrel. </a:t>
            </a:r>
          </a:p>
          <a:p>
            <a:pPr algn="l" fontAlgn="base">
              <a:buFont typeface="Arial" panose="020B0604020202020204" pitchFamily="34" charset="0"/>
              <a:buChar char="•"/>
            </a:pPr>
            <a:r>
              <a:rPr lang="en-CA" b="0" i="0" dirty="0">
                <a:solidFill>
                  <a:srgbClr val="002A3A"/>
                </a:solidFill>
                <a:effectLst/>
                <a:latin typeface="Raleway" panose="020F0502020204030204" pitchFamily="34" charset="0"/>
              </a:rPr>
              <a:t>Just about half of respondents reported that they had beef in only one meal a week.</a:t>
            </a:r>
          </a:p>
          <a:p>
            <a:pPr algn="l" fontAlgn="base">
              <a:buFont typeface="Arial" panose="020B0604020202020204" pitchFamily="34" charset="0"/>
              <a:buChar char="•"/>
            </a:pPr>
            <a:r>
              <a:rPr lang="en-CA" b="0" i="0" dirty="0">
                <a:solidFill>
                  <a:srgbClr val="002A3A"/>
                </a:solidFill>
                <a:effectLst/>
                <a:latin typeface="Raleway" panose="020F0502020204030204" pitchFamily="34" charset="0"/>
              </a:rPr>
              <a:t>Close to half said they planned to create pollinator gardens, the single most favoured gardening improvement. </a:t>
            </a:r>
          </a:p>
          <a:p>
            <a:endParaRPr lang="en-US" dirty="0"/>
          </a:p>
        </p:txBody>
      </p:sp>
    </p:spTree>
    <p:extLst>
      <p:ext uri="{BB962C8B-B14F-4D97-AF65-F5344CB8AC3E}">
        <p14:creationId xmlns:p14="http://schemas.microsoft.com/office/powerpoint/2010/main" val="419187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17CA-5B90-49F0-ACA2-C20910865E04}"/>
              </a:ext>
            </a:extLst>
          </p:cNvPr>
          <p:cNvSpPr>
            <a:spLocks noGrp="1"/>
          </p:cNvSpPr>
          <p:nvPr>
            <p:ph type="title"/>
          </p:nvPr>
        </p:nvSpPr>
        <p:spPr/>
        <p:txBody>
          <a:bodyPr>
            <a:normAutofit/>
          </a:bodyPr>
          <a:lstStyle/>
          <a:p>
            <a:r>
              <a:rPr lang="en-US" dirty="0"/>
              <a:t>What has CNL done to date? </a:t>
            </a:r>
          </a:p>
        </p:txBody>
      </p:sp>
      <p:sp>
        <p:nvSpPr>
          <p:cNvPr id="3" name="Content Placeholder 2">
            <a:extLst>
              <a:ext uri="{FF2B5EF4-FFF2-40B4-BE49-F238E27FC236}">
                <a16:creationId xmlns:a16="http://schemas.microsoft.com/office/drawing/2014/main" id="{049F46E8-CA48-A4AF-EFDA-0040385CB637}"/>
              </a:ext>
            </a:extLst>
          </p:cNvPr>
          <p:cNvSpPr>
            <a:spLocks noGrp="1"/>
          </p:cNvSpPr>
          <p:nvPr>
            <p:ph idx="1"/>
          </p:nvPr>
        </p:nvSpPr>
        <p:spPr/>
        <p:txBody>
          <a:bodyPr/>
          <a:lstStyle/>
          <a:p>
            <a:r>
              <a:rPr lang="en-US" dirty="0"/>
              <a:t>Designed and sat on the County’s Climate Action Committee through 2021-22. Purposefully ensured there was citizen representation on the committee </a:t>
            </a:r>
          </a:p>
          <a:p>
            <a:r>
              <a:rPr lang="en-US" b="1" dirty="0"/>
              <a:t>Drawing on about 50 core volunteers engaged in CNL’s Working Groups on Buildings and Energy, Transportation, Farms and Food, Waste and Composting, CNL submitted about 3/4 of the ideas in the County’s Climate Action Tables.</a:t>
            </a:r>
          </a:p>
          <a:p>
            <a:endParaRPr lang="en-US" dirty="0"/>
          </a:p>
          <a:p>
            <a:endParaRPr lang="en-US" dirty="0"/>
          </a:p>
        </p:txBody>
      </p:sp>
    </p:spTree>
    <p:extLst>
      <p:ext uri="{BB962C8B-B14F-4D97-AF65-F5344CB8AC3E}">
        <p14:creationId xmlns:p14="http://schemas.microsoft.com/office/powerpoint/2010/main" val="22044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7D0C-3946-7776-9712-155729D9F981}"/>
              </a:ext>
            </a:extLst>
          </p:cNvPr>
          <p:cNvSpPr>
            <a:spLocks noGrp="1"/>
          </p:cNvSpPr>
          <p:nvPr>
            <p:ph type="title"/>
          </p:nvPr>
        </p:nvSpPr>
        <p:spPr/>
        <p:txBody>
          <a:bodyPr/>
          <a:lstStyle/>
          <a:p>
            <a:r>
              <a:rPr lang="en-US" dirty="0"/>
              <a:t>Lanark County Tables of Climate Action</a:t>
            </a:r>
          </a:p>
        </p:txBody>
      </p:sp>
      <p:sp>
        <p:nvSpPr>
          <p:cNvPr id="3" name="Content Placeholder 2">
            <a:extLst>
              <a:ext uri="{FF2B5EF4-FFF2-40B4-BE49-F238E27FC236}">
                <a16:creationId xmlns:a16="http://schemas.microsoft.com/office/drawing/2014/main" id="{A80C4227-38DD-3055-D338-941BC5D427B6}"/>
              </a:ext>
            </a:extLst>
          </p:cNvPr>
          <p:cNvSpPr>
            <a:spLocks noGrp="1"/>
          </p:cNvSpPr>
          <p:nvPr>
            <p:ph idx="1"/>
          </p:nvPr>
        </p:nvSpPr>
        <p:spPr>
          <a:xfrm>
            <a:off x="2589212" y="1905000"/>
            <a:ext cx="8915400" cy="4619368"/>
          </a:xfrm>
        </p:spPr>
        <p:txBody>
          <a:bodyPr>
            <a:normAutofit lnSpcReduction="10000"/>
          </a:bodyPr>
          <a:lstStyle/>
          <a:p>
            <a:r>
              <a:rPr lang="en-US" dirty="0"/>
              <a:t>Important to note that Climate Network Lanark perceives these Tables, which form the basis of the County’s Climate Action Plan, as OUR plan, as the plan for the whole of the County, not just the County government, to implement. </a:t>
            </a:r>
          </a:p>
          <a:p>
            <a:r>
              <a:rPr lang="en-US" dirty="0"/>
              <a:t>That said, there are two sets of Tables, one for the Corporation of the County, regarding their Corporate assets, the other for the Community. </a:t>
            </a:r>
          </a:p>
          <a:p>
            <a:r>
              <a:rPr lang="en-US" dirty="0"/>
              <a:t>In developing the Tables, Council adopted 6 guiding principles: </a:t>
            </a:r>
          </a:p>
          <a:p>
            <a:pPr lvl="1" indent="-342900">
              <a:spcBef>
                <a:spcPts val="0"/>
              </a:spcBef>
              <a:buFont typeface="+mj-lt"/>
              <a:buAutoNum type="arabicPeriod"/>
            </a:pPr>
            <a:r>
              <a:rPr lang="en-CA" sz="2400" b="1" dirty="0">
                <a:effectLst/>
                <a:latin typeface="Calibri" panose="020F0502020204030204" pitchFamily="34" charset="0"/>
                <a:ea typeface="Calibri" panose="020F0502020204030204" pitchFamily="34" charset="0"/>
                <a:cs typeface="Times New Roman" panose="02020603050405020304" pitchFamily="18" charset="0"/>
              </a:rPr>
              <a:t>Create a climate conscious culture and community</a:t>
            </a:r>
          </a:p>
          <a:p>
            <a:pPr lvl="1" indent="-342900">
              <a:spcBef>
                <a:spcPts val="0"/>
              </a:spcBef>
              <a:buFont typeface="+mj-lt"/>
              <a:buAutoNum type="arabicPeriod"/>
            </a:pPr>
            <a:r>
              <a:rPr lang="en-CA" sz="2400" b="1" dirty="0">
                <a:effectLst/>
                <a:latin typeface="Calibri" panose="020F0502020204030204" pitchFamily="34" charset="0"/>
                <a:ea typeface="Calibri" panose="020F0502020204030204" pitchFamily="34" charset="0"/>
                <a:cs typeface="Times New Roman" panose="02020603050405020304" pitchFamily="18" charset="0"/>
              </a:rPr>
              <a:t>Eliminate fossil fuels</a:t>
            </a:r>
          </a:p>
          <a:p>
            <a:pPr lvl="1" indent="-342900">
              <a:spcBef>
                <a:spcPts val="0"/>
              </a:spcBef>
              <a:buFont typeface="+mj-lt"/>
              <a:buAutoNum type="arabicPeriod"/>
            </a:pPr>
            <a:r>
              <a:rPr lang="en-CA" sz="2400" b="1" dirty="0">
                <a:effectLst/>
                <a:latin typeface="Calibri" panose="020F0502020204030204" pitchFamily="34" charset="0"/>
                <a:ea typeface="Calibri" panose="020F0502020204030204" pitchFamily="34" charset="0"/>
                <a:cs typeface="Times New Roman" panose="02020603050405020304" pitchFamily="18" charset="0"/>
              </a:rPr>
              <a:t>Maximize energy efficiencies and increase renewable energy generation</a:t>
            </a:r>
          </a:p>
          <a:p>
            <a:pPr lvl="1" indent="-342900">
              <a:spcBef>
                <a:spcPts val="0"/>
              </a:spcBef>
              <a:buFont typeface="+mj-lt"/>
              <a:buAutoNum type="arabicPeriod"/>
            </a:pPr>
            <a:r>
              <a:rPr lang="en-CA" sz="2400" b="1" dirty="0">
                <a:effectLst/>
                <a:latin typeface="Calibri" panose="020F0502020204030204" pitchFamily="34" charset="0"/>
                <a:ea typeface="Calibri" panose="020F0502020204030204" pitchFamily="34" charset="0"/>
                <a:cs typeface="Times New Roman" panose="02020603050405020304" pitchFamily="18" charset="0"/>
              </a:rPr>
              <a:t>Reduce waste</a:t>
            </a:r>
          </a:p>
          <a:p>
            <a:pPr lvl="1" indent="-342900">
              <a:spcBef>
                <a:spcPts val="0"/>
              </a:spcBef>
              <a:buFont typeface="+mj-lt"/>
              <a:buAutoNum type="arabicPeriod"/>
            </a:pPr>
            <a:r>
              <a:rPr lang="en-CA" sz="2400" b="1" dirty="0">
                <a:effectLst/>
                <a:latin typeface="Calibri" panose="020F0502020204030204" pitchFamily="34" charset="0"/>
                <a:ea typeface="Calibri" panose="020F0502020204030204" pitchFamily="34" charset="0"/>
                <a:cs typeface="Times New Roman" panose="02020603050405020304" pitchFamily="18" charset="0"/>
              </a:rPr>
              <a:t>Increase funding, accessibility and education </a:t>
            </a:r>
          </a:p>
          <a:p>
            <a:pPr lvl="1" indent="-342900">
              <a:spcBef>
                <a:spcPts val="0"/>
              </a:spcBef>
              <a:buFont typeface="+mj-lt"/>
              <a:buAutoNum type="arabicPeriod"/>
            </a:pPr>
            <a:r>
              <a:rPr lang="en-CA" sz="2400" b="1" dirty="0">
                <a:effectLst/>
                <a:latin typeface="Calibri" panose="020F0502020204030204" pitchFamily="34" charset="0"/>
                <a:ea typeface="Calibri" panose="020F0502020204030204" pitchFamily="34" charset="0"/>
                <a:cs typeface="Times New Roman" panose="02020603050405020304" pitchFamily="18" charset="0"/>
              </a:rPr>
              <a:t>Sequester carbon and protect natural resources</a:t>
            </a:r>
          </a:p>
          <a:p>
            <a:endParaRPr lang="en-US" dirty="0"/>
          </a:p>
        </p:txBody>
      </p:sp>
    </p:spTree>
    <p:extLst>
      <p:ext uri="{BB962C8B-B14F-4D97-AF65-F5344CB8AC3E}">
        <p14:creationId xmlns:p14="http://schemas.microsoft.com/office/powerpoint/2010/main" val="50636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B53C-A265-6FB4-5399-B4DA5D2B76F0}"/>
              </a:ext>
            </a:extLst>
          </p:cNvPr>
          <p:cNvSpPr>
            <a:spLocks noGrp="1"/>
          </p:cNvSpPr>
          <p:nvPr>
            <p:ph type="title"/>
          </p:nvPr>
        </p:nvSpPr>
        <p:spPr/>
        <p:txBody>
          <a:bodyPr/>
          <a:lstStyle/>
          <a:p>
            <a:r>
              <a:rPr lang="en-US" dirty="0"/>
              <a:t>Climate Lens</a:t>
            </a:r>
          </a:p>
        </p:txBody>
      </p:sp>
      <p:sp>
        <p:nvSpPr>
          <p:cNvPr id="3" name="Content Placeholder 2">
            <a:extLst>
              <a:ext uri="{FF2B5EF4-FFF2-40B4-BE49-F238E27FC236}">
                <a16:creationId xmlns:a16="http://schemas.microsoft.com/office/drawing/2014/main" id="{80AFA50D-39E0-8BAB-058D-1F94525D8827}"/>
              </a:ext>
            </a:extLst>
          </p:cNvPr>
          <p:cNvSpPr>
            <a:spLocks noGrp="1"/>
          </p:cNvSpPr>
          <p:nvPr>
            <p:ph idx="1"/>
          </p:nvPr>
        </p:nvSpPr>
        <p:spPr>
          <a:xfrm>
            <a:off x="1371600" y="1905000"/>
            <a:ext cx="10133012" cy="4557584"/>
          </a:xfrm>
        </p:spPr>
        <p:txBody>
          <a:bodyPr>
            <a:normAutofit/>
          </a:bodyPr>
          <a:lstStyle/>
          <a:p>
            <a:r>
              <a:rPr lang="en-US" dirty="0"/>
              <a:t>Council also voted last year to apply the Climate Lens in all their decisions. </a:t>
            </a:r>
          </a:p>
          <a:p>
            <a:endParaRPr lang="en-US" dirty="0"/>
          </a:p>
          <a:p>
            <a:r>
              <a:rPr lang="en-US" dirty="0"/>
              <a:t>Climate Lens – developed by local expert Bob Argue – ecoPerth</a:t>
            </a:r>
          </a:p>
          <a:p>
            <a:endParaRPr lang="en-US" dirty="0"/>
          </a:p>
          <a:p>
            <a:r>
              <a:rPr lang="en-US" dirty="0"/>
              <a:t>Tool to evaluate the Greenhouse Gases emitted by a particular decision against its cost-effectiveness. </a:t>
            </a:r>
          </a:p>
          <a:p>
            <a:pPr lvl="1"/>
            <a:r>
              <a:rPr lang="en-US" dirty="0"/>
              <a:t>Very valuable tool</a:t>
            </a:r>
          </a:p>
          <a:p>
            <a:pPr lvl="1"/>
            <a:r>
              <a:rPr lang="en-US" dirty="0"/>
              <a:t>In use by Perth and Tay Valley Township</a:t>
            </a:r>
          </a:p>
          <a:p>
            <a:pPr lvl="1"/>
            <a:endParaRPr lang="en-US" dirty="0"/>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36630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4C70-76B3-BD9A-C2E0-8E023AD83D9F}"/>
              </a:ext>
            </a:extLst>
          </p:cNvPr>
          <p:cNvSpPr>
            <a:spLocks noGrp="1"/>
          </p:cNvSpPr>
          <p:nvPr>
            <p:ph type="title"/>
          </p:nvPr>
        </p:nvSpPr>
        <p:spPr/>
        <p:txBody>
          <a:bodyPr/>
          <a:lstStyle/>
          <a:p>
            <a:r>
              <a:rPr lang="en-US" dirty="0"/>
              <a:t>Climate Lens</a:t>
            </a:r>
          </a:p>
        </p:txBody>
      </p:sp>
      <p:pic>
        <p:nvPicPr>
          <p:cNvPr id="5" name="Content Placeholder 4" descr="Table&#10;&#10;Description automatically generated">
            <a:extLst>
              <a:ext uri="{FF2B5EF4-FFF2-40B4-BE49-F238E27FC236}">
                <a16:creationId xmlns:a16="http://schemas.microsoft.com/office/drawing/2014/main" id="{B8CC5F56-FFF1-6139-BA85-1968BC42F57A}"/>
              </a:ext>
            </a:extLst>
          </p:cNvPr>
          <p:cNvPicPr>
            <a:picLocks noGrp="1" noChangeAspect="1"/>
          </p:cNvPicPr>
          <p:nvPr>
            <p:ph idx="1"/>
          </p:nvPr>
        </p:nvPicPr>
        <p:blipFill>
          <a:blip r:embed="rId2"/>
          <a:stretch>
            <a:fillRect/>
          </a:stretch>
        </p:blipFill>
        <p:spPr>
          <a:xfrm>
            <a:off x="1729946" y="1198605"/>
            <a:ext cx="9897761" cy="5338119"/>
          </a:xfrm>
        </p:spPr>
      </p:pic>
    </p:spTree>
    <p:extLst>
      <p:ext uri="{BB962C8B-B14F-4D97-AF65-F5344CB8AC3E}">
        <p14:creationId xmlns:p14="http://schemas.microsoft.com/office/powerpoint/2010/main" val="14055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34D7-7A69-84A8-B1C1-B092452A92BF}"/>
              </a:ext>
            </a:extLst>
          </p:cNvPr>
          <p:cNvSpPr>
            <a:spLocks noGrp="1"/>
          </p:cNvSpPr>
          <p:nvPr>
            <p:ph type="title"/>
          </p:nvPr>
        </p:nvSpPr>
        <p:spPr/>
        <p:txBody>
          <a:bodyPr/>
          <a:lstStyle/>
          <a:p>
            <a:r>
              <a:rPr lang="en-US" dirty="0"/>
              <a:t>Lanark County CORPORATE Climate Actions Table Highlights </a:t>
            </a:r>
          </a:p>
        </p:txBody>
      </p:sp>
      <p:sp>
        <p:nvSpPr>
          <p:cNvPr id="3" name="Content Placeholder 2">
            <a:extLst>
              <a:ext uri="{FF2B5EF4-FFF2-40B4-BE49-F238E27FC236}">
                <a16:creationId xmlns:a16="http://schemas.microsoft.com/office/drawing/2014/main" id="{D7D403D1-6745-A7EC-8179-C5FB04C8ED55}"/>
              </a:ext>
            </a:extLst>
          </p:cNvPr>
          <p:cNvSpPr>
            <a:spLocks noGrp="1"/>
          </p:cNvSpPr>
          <p:nvPr>
            <p:ph idx="1"/>
          </p:nvPr>
        </p:nvSpPr>
        <p:spPr>
          <a:xfrm>
            <a:off x="2592924" y="1905000"/>
            <a:ext cx="8911688" cy="4557584"/>
          </a:xfrm>
        </p:spPr>
        <p:txBody>
          <a:bodyPr>
            <a:noAutofit/>
          </a:bodyPr>
          <a:lstStyle/>
          <a:p>
            <a:pPr marL="0" marR="0">
              <a:spcBef>
                <a:spcPts val="0"/>
              </a:spcBef>
              <a:spcAft>
                <a:spcPts val="0"/>
              </a:spcAft>
            </a:pPr>
            <a:r>
              <a:rPr lang="en-CA" b="1" dirty="0">
                <a:effectLst/>
                <a:ea typeface="Calibri" panose="020F0502020204030204" pitchFamily="34" charset="0"/>
                <a:cs typeface="Times New Roman" panose="02020603050405020304" pitchFamily="18" charset="0"/>
              </a:rPr>
              <a:t>Use the Climate Lens</a:t>
            </a:r>
            <a:endParaRPr lang="en-CA"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 </a:t>
            </a:r>
            <a:endParaRPr lang="en-CA"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Internal staff education</a:t>
            </a:r>
          </a:p>
          <a:p>
            <a:pPr marL="0" marR="0">
              <a:spcBef>
                <a:spcPts val="0"/>
              </a:spcBef>
              <a:spcAft>
                <a:spcPts val="0"/>
              </a:spcAft>
            </a:pPr>
            <a:endParaRPr lang="en-US" dirty="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Building and water efficiency actions</a:t>
            </a:r>
          </a:p>
          <a:p>
            <a:pPr marL="0" marR="0">
              <a:spcBef>
                <a:spcPts val="0"/>
              </a:spcBef>
              <a:spcAft>
                <a:spcPts val="0"/>
              </a:spcAft>
            </a:pPr>
            <a:endParaRPr lang="en-CA"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Upgrade to electric vehicles  </a:t>
            </a:r>
          </a:p>
          <a:p>
            <a:pPr marL="0" marR="0">
              <a:spcBef>
                <a:spcPts val="0"/>
              </a:spcBef>
              <a:spcAft>
                <a:spcPts val="0"/>
              </a:spcAft>
            </a:pP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Install solar systems on municipal buildings where possible</a:t>
            </a:r>
          </a:p>
          <a:p>
            <a:pPr marL="0" marR="0">
              <a:spcBef>
                <a:spcPts val="0"/>
              </a:spcBef>
              <a:spcAft>
                <a:spcPts val="0"/>
              </a:spcAft>
            </a:pPr>
            <a:endParaRPr lang="en-CA"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All new hand power tool purchases to be electric</a:t>
            </a:r>
          </a:p>
          <a:p>
            <a:pPr marL="0" marR="0">
              <a:spcBef>
                <a:spcPts val="0"/>
              </a:spcBef>
              <a:spcAft>
                <a:spcPts val="0"/>
              </a:spcAft>
            </a:pPr>
            <a:endParaRPr lang="en-CA"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Plan for the rebuild of all County buildings to be net zero – Lanark Lodge? </a:t>
            </a:r>
          </a:p>
          <a:p>
            <a:pPr marL="0" marR="0">
              <a:spcBef>
                <a:spcPts val="0"/>
              </a:spcBef>
              <a:spcAft>
                <a:spcPts val="0"/>
              </a:spcAft>
            </a:pP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90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01D6-5761-D207-288B-ECABF0D5036D}"/>
              </a:ext>
            </a:extLst>
          </p:cNvPr>
          <p:cNvSpPr>
            <a:spLocks noGrp="1"/>
          </p:cNvSpPr>
          <p:nvPr>
            <p:ph type="title"/>
          </p:nvPr>
        </p:nvSpPr>
        <p:spPr/>
        <p:txBody>
          <a:bodyPr/>
          <a:lstStyle/>
          <a:p>
            <a:r>
              <a:rPr lang="en-US" dirty="0" err="1"/>
              <a:t>Eg.</a:t>
            </a:r>
            <a:r>
              <a:rPr lang="en-US" dirty="0"/>
              <a:t> - Social Housing Retrofits</a:t>
            </a:r>
          </a:p>
        </p:txBody>
      </p:sp>
      <p:sp>
        <p:nvSpPr>
          <p:cNvPr id="3" name="Content Placeholder 2">
            <a:extLst>
              <a:ext uri="{FF2B5EF4-FFF2-40B4-BE49-F238E27FC236}">
                <a16:creationId xmlns:a16="http://schemas.microsoft.com/office/drawing/2014/main" id="{D32AEB48-B1AF-5845-FECC-6E240DC5AEBA}"/>
              </a:ext>
            </a:extLst>
          </p:cNvPr>
          <p:cNvSpPr>
            <a:spLocks noGrp="1"/>
          </p:cNvSpPr>
          <p:nvPr>
            <p:ph idx="1"/>
          </p:nvPr>
        </p:nvSpPr>
        <p:spPr>
          <a:xfrm>
            <a:off x="2589212" y="1692875"/>
            <a:ext cx="8915400" cy="4423719"/>
          </a:xfrm>
        </p:spPr>
        <p:txBody>
          <a:bodyPr>
            <a:noAutofit/>
          </a:bodyPr>
          <a:lstStyle/>
          <a:p>
            <a:pPr marL="0" marR="0">
              <a:spcBef>
                <a:spcPts val="0"/>
              </a:spcBef>
              <a:spcAft>
                <a:spcPts val="0"/>
              </a:spcAft>
            </a:pPr>
            <a:r>
              <a:rPr lang="en-US" dirty="0">
                <a:ea typeface="Calibri" panose="020F0502020204030204" pitchFamily="34" charset="0"/>
                <a:cs typeface="Times New Roman" panose="02020603050405020304" pitchFamily="18" charset="0"/>
              </a:rPr>
              <a:t>Recent story – Retrofits of 3 social housing complexes. </a:t>
            </a:r>
          </a:p>
          <a:p>
            <a:pPr marL="400050" lvl="1">
              <a:spcBef>
                <a:spcPts val="0"/>
              </a:spcBef>
            </a:pPr>
            <a:r>
              <a:rPr lang="en-US" sz="1800" dirty="0">
                <a:ea typeface="Calibri" panose="020F0502020204030204" pitchFamily="34" charset="0"/>
                <a:cs typeface="Times New Roman" panose="02020603050405020304" pitchFamily="18" charset="0"/>
              </a:rPr>
              <a:t>D</a:t>
            </a:r>
            <a:r>
              <a:rPr lang="en-US" sz="1800" dirty="0">
                <a:effectLst/>
                <a:ea typeface="Calibri" panose="020F0502020204030204" pitchFamily="34" charset="0"/>
                <a:cs typeface="Times New Roman" panose="02020603050405020304" pitchFamily="18" charset="0"/>
              </a:rPr>
              <a:t>id not use Climate Lens</a:t>
            </a:r>
          </a:p>
          <a:p>
            <a:pPr marL="400050" lvl="1">
              <a:spcBef>
                <a:spcPts val="0"/>
              </a:spcBef>
            </a:pPr>
            <a:r>
              <a:rPr lang="en-US" sz="1800" dirty="0">
                <a:ea typeface="Calibri" panose="020F0502020204030204" pitchFamily="34" charset="0"/>
                <a:cs typeface="Times New Roman" panose="02020603050405020304" pitchFamily="18" charset="0"/>
              </a:rPr>
              <a:t>D</a:t>
            </a:r>
            <a:r>
              <a:rPr lang="en-US" sz="1800" dirty="0">
                <a:effectLst/>
                <a:ea typeface="Calibri" panose="020F0502020204030204" pitchFamily="34" charset="0"/>
                <a:cs typeface="Times New Roman" panose="02020603050405020304" pitchFamily="18" charset="0"/>
              </a:rPr>
              <a:t>id not follow policy of eliminating fossil fuels </a:t>
            </a:r>
          </a:p>
          <a:p>
            <a:pPr marL="400050" lvl="1">
              <a:spcBef>
                <a:spcPts val="0"/>
              </a:spcBef>
            </a:pPr>
            <a:r>
              <a:rPr lang="en-US" sz="1800" dirty="0">
                <a:ea typeface="Calibri" panose="020F0502020204030204" pitchFamily="34" charset="0"/>
                <a:cs typeface="Times New Roman" panose="02020603050405020304" pitchFamily="18" charset="0"/>
              </a:rPr>
              <a:t>Never formally evaluated hat pumps, nonetheless electric air source mini-split heat pumps with electric baseboard back up </a:t>
            </a:r>
            <a:endParaRPr lang="en-US" sz="1800" dirty="0">
              <a:effectLst/>
              <a:ea typeface="Calibri" panose="020F0502020204030204" pitchFamily="34" charset="0"/>
              <a:cs typeface="Times New Roman" panose="02020603050405020304" pitchFamily="18" charset="0"/>
            </a:endParaRPr>
          </a:p>
          <a:p>
            <a:endParaRPr lang="en-US" dirty="0"/>
          </a:p>
          <a:p>
            <a:r>
              <a:rPr lang="en-US" dirty="0"/>
              <a:t>Caused commotion</a:t>
            </a:r>
          </a:p>
          <a:p>
            <a:r>
              <a:rPr lang="en-US" dirty="0"/>
              <a:t>All old and new Councillors now aware of County commitments to climate action</a:t>
            </a:r>
          </a:p>
          <a:p>
            <a:r>
              <a:rPr lang="en-US" dirty="0"/>
              <a:t>Additional motion to have staff</a:t>
            </a:r>
            <a:r>
              <a:rPr lang="en-CA" b="0" i="1" u="none" strike="noStrike" dirty="0">
                <a:solidFill>
                  <a:srgbClr val="000000"/>
                </a:solidFill>
                <a:effectLst/>
              </a:rPr>
              <a:t> bring forward information on terms for a contract to investigate alternative heating options for other housing units from the housing consultants.</a:t>
            </a:r>
            <a:endParaRPr lang="en-US" dirty="0"/>
          </a:p>
        </p:txBody>
      </p:sp>
    </p:spTree>
    <p:extLst>
      <p:ext uri="{BB962C8B-B14F-4D97-AF65-F5344CB8AC3E}">
        <p14:creationId xmlns:p14="http://schemas.microsoft.com/office/powerpoint/2010/main" val="111397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1401-665A-36CD-A8ED-72164451EB23}"/>
              </a:ext>
            </a:extLst>
          </p:cNvPr>
          <p:cNvSpPr>
            <a:spLocks noGrp="1"/>
          </p:cNvSpPr>
          <p:nvPr>
            <p:ph type="title"/>
          </p:nvPr>
        </p:nvSpPr>
        <p:spPr/>
        <p:txBody>
          <a:bodyPr/>
          <a:lstStyle/>
          <a:p>
            <a:r>
              <a:rPr lang="en-US" dirty="0"/>
              <a:t>Lanark County COMMUNITY Climate Actions Table </a:t>
            </a:r>
          </a:p>
        </p:txBody>
      </p:sp>
      <p:sp>
        <p:nvSpPr>
          <p:cNvPr id="3" name="Content Placeholder 2">
            <a:extLst>
              <a:ext uri="{FF2B5EF4-FFF2-40B4-BE49-F238E27FC236}">
                <a16:creationId xmlns:a16="http://schemas.microsoft.com/office/drawing/2014/main" id="{2EA9D829-CA10-59B7-9022-BA6BFCC8405A}"/>
              </a:ext>
            </a:extLst>
          </p:cNvPr>
          <p:cNvSpPr>
            <a:spLocks noGrp="1"/>
          </p:cNvSpPr>
          <p:nvPr>
            <p:ph idx="1"/>
          </p:nvPr>
        </p:nvSpPr>
        <p:spPr/>
        <p:txBody>
          <a:bodyPr/>
          <a:lstStyle/>
          <a:p>
            <a:r>
              <a:rPr lang="en-US" dirty="0"/>
              <a:t>Stress COMMUNITY</a:t>
            </a:r>
          </a:p>
          <a:p>
            <a:r>
              <a:rPr lang="en-US" dirty="0"/>
              <a:t>For us, and every business, organization and individual in the community</a:t>
            </a:r>
          </a:p>
          <a:p>
            <a:r>
              <a:rPr lang="en-US" dirty="0"/>
              <a:t>This is what we are to do. </a:t>
            </a:r>
          </a:p>
          <a:p>
            <a:r>
              <a:rPr lang="en-US" dirty="0"/>
              <a:t>Therefore, we need involvement, engagement</a:t>
            </a:r>
          </a:p>
          <a:p>
            <a:endParaRPr lang="en-US" dirty="0"/>
          </a:p>
          <a:p>
            <a:r>
              <a:rPr lang="en-US" dirty="0"/>
              <a:t>More than 40 listed actions.</a:t>
            </a:r>
          </a:p>
          <a:p>
            <a:r>
              <a:rPr lang="en-US" dirty="0">
                <a:hlinkClick r:id="rId2"/>
              </a:rPr>
              <a:t>https://www.lanarkcounty.ca/en/environmental-initiatives/resources/Community-Climate-Action-Table-Final.2.pdf</a:t>
            </a:r>
            <a:endParaRPr lang="en-US" dirty="0"/>
          </a:p>
          <a:p>
            <a:pPr marL="0" indent="0">
              <a:buNone/>
            </a:pPr>
            <a:endParaRPr lang="en-US" dirty="0"/>
          </a:p>
        </p:txBody>
      </p:sp>
    </p:spTree>
    <p:extLst>
      <p:ext uri="{BB962C8B-B14F-4D97-AF65-F5344CB8AC3E}">
        <p14:creationId xmlns:p14="http://schemas.microsoft.com/office/powerpoint/2010/main" val="235653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8A2C-4250-1B1C-09DE-9DB62063DF8C}"/>
              </a:ext>
            </a:extLst>
          </p:cNvPr>
          <p:cNvSpPr>
            <a:spLocks noGrp="1"/>
          </p:cNvSpPr>
          <p:nvPr>
            <p:ph type="title"/>
          </p:nvPr>
        </p:nvSpPr>
        <p:spPr/>
        <p:txBody>
          <a:bodyPr/>
          <a:lstStyle/>
          <a:p>
            <a:r>
              <a:rPr lang="en-US" dirty="0"/>
              <a:t>Lanark County COMMUNITY Climate Actions Table Highlights</a:t>
            </a:r>
          </a:p>
        </p:txBody>
      </p:sp>
      <p:sp>
        <p:nvSpPr>
          <p:cNvPr id="3" name="Content Placeholder 2">
            <a:extLst>
              <a:ext uri="{FF2B5EF4-FFF2-40B4-BE49-F238E27FC236}">
                <a16:creationId xmlns:a16="http://schemas.microsoft.com/office/drawing/2014/main" id="{D5D04CC9-AE51-D67D-EF38-658A58AA452E}"/>
              </a:ext>
            </a:extLst>
          </p:cNvPr>
          <p:cNvSpPr>
            <a:spLocks noGrp="1"/>
          </p:cNvSpPr>
          <p:nvPr>
            <p:ph idx="1"/>
          </p:nvPr>
        </p:nvSpPr>
        <p:spPr/>
        <p:txBody>
          <a:bodyPr>
            <a:normAutofit fontScale="92500" lnSpcReduction="10000"/>
          </a:bodyPr>
          <a:lstStyle/>
          <a:p>
            <a:r>
              <a:rPr lang="en-US" dirty="0"/>
              <a:t>Education, websites, information sessions, etc. for public, trades, others</a:t>
            </a:r>
          </a:p>
          <a:p>
            <a:r>
              <a:rPr lang="en-US" dirty="0"/>
              <a:t>Increase public EV chargers</a:t>
            </a:r>
          </a:p>
          <a:p>
            <a:r>
              <a:rPr lang="en-US" dirty="0"/>
              <a:t>Electrify Lanark Transportation fleet</a:t>
            </a:r>
          </a:p>
          <a:p>
            <a:r>
              <a:rPr lang="en-CA" dirty="0"/>
              <a:t>Investigate and plan to adopt innovative public transit systems</a:t>
            </a:r>
          </a:p>
          <a:p>
            <a:r>
              <a:rPr lang="en-CA" dirty="0"/>
              <a:t>Policy changes to create 15-minute communities</a:t>
            </a:r>
          </a:p>
          <a:p>
            <a:r>
              <a:rPr lang="en-CA" dirty="0"/>
              <a:t>Incentivize building efficiency through numerous programs</a:t>
            </a:r>
          </a:p>
          <a:p>
            <a:r>
              <a:rPr lang="en-CA" dirty="0"/>
              <a:t>Escalate composting of organic waste – single easiest and cheapest thing you can do for the climate – and reduction of food waste</a:t>
            </a:r>
          </a:p>
          <a:p>
            <a:r>
              <a:rPr lang="en-CA" dirty="0"/>
              <a:t>Supports for farmers, ALUS</a:t>
            </a:r>
          </a:p>
          <a:p>
            <a:r>
              <a:rPr lang="en-CA" dirty="0"/>
              <a:t>Strengthen support for Natural Heritage Systems – Nature Based Climate Solutions – specifically wetlands</a:t>
            </a:r>
          </a:p>
          <a:p>
            <a:endParaRPr lang="en-CA" dirty="0"/>
          </a:p>
          <a:p>
            <a:endParaRPr lang="en-US" dirty="0"/>
          </a:p>
          <a:p>
            <a:endParaRPr lang="en-US" dirty="0"/>
          </a:p>
        </p:txBody>
      </p:sp>
    </p:spTree>
    <p:extLst>
      <p:ext uri="{BB962C8B-B14F-4D97-AF65-F5344CB8AC3E}">
        <p14:creationId xmlns:p14="http://schemas.microsoft.com/office/powerpoint/2010/main" val="334303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6CB7-1877-6D79-196E-DC0A8B2C2120}"/>
              </a:ext>
            </a:extLst>
          </p:cNvPr>
          <p:cNvSpPr>
            <a:spLocks noGrp="1"/>
          </p:cNvSpPr>
          <p:nvPr>
            <p:ph type="title"/>
          </p:nvPr>
        </p:nvSpPr>
        <p:spPr/>
        <p:txBody>
          <a:bodyPr/>
          <a:lstStyle/>
          <a:p>
            <a:r>
              <a:rPr lang="en-US" dirty="0"/>
              <a:t>Some County and Municipal Climate Actions Underway</a:t>
            </a:r>
          </a:p>
        </p:txBody>
      </p:sp>
      <p:sp>
        <p:nvSpPr>
          <p:cNvPr id="3" name="Content Placeholder 2">
            <a:extLst>
              <a:ext uri="{FF2B5EF4-FFF2-40B4-BE49-F238E27FC236}">
                <a16:creationId xmlns:a16="http://schemas.microsoft.com/office/drawing/2014/main" id="{D79F1191-D3B5-E474-7BAC-5429F753CE55}"/>
              </a:ext>
            </a:extLst>
          </p:cNvPr>
          <p:cNvSpPr>
            <a:spLocks noGrp="1"/>
          </p:cNvSpPr>
          <p:nvPr>
            <p:ph idx="1"/>
          </p:nvPr>
        </p:nvSpPr>
        <p:spPr/>
        <p:txBody>
          <a:bodyPr>
            <a:normAutofit/>
          </a:bodyPr>
          <a:lstStyle/>
          <a:p>
            <a:r>
              <a:rPr lang="en-US" dirty="0"/>
              <a:t>County’s climate actions</a:t>
            </a:r>
          </a:p>
          <a:p>
            <a:pPr lvl="1"/>
            <a:r>
              <a:rPr lang="en-US" dirty="0"/>
              <a:t>1 million tree program</a:t>
            </a:r>
          </a:p>
          <a:p>
            <a:pPr lvl="1"/>
            <a:r>
              <a:rPr lang="en-US" dirty="0"/>
              <a:t>Solar PV on social housing</a:t>
            </a:r>
          </a:p>
          <a:p>
            <a:pPr lvl="1"/>
            <a:r>
              <a:rPr lang="en-US" dirty="0"/>
              <a:t>EVs for lower tier </a:t>
            </a:r>
            <a:r>
              <a:rPr lang="en-US" dirty="0" err="1"/>
              <a:t>munis</a:t>
            </a:r>
            <a:endParaRPr lang="en-US" dirty="0"/>
          </a:p>
          <a:p>
            <a:pPr lvl="1"/>
            <a:r>
              <a:rPr lang="en-US" dirty="0"/>
              <a:t>Plastic bag voluntary ban</a:t>
            </a:r>
          </a:p>
          <a:p>
            <a:pPr lvl="1"/>
            <a:endParaRPr lang="en-US" dirty="0"/>
          </a:p>
          <a:p>
            <a:pPr indent="-285750"/>
            <a:r>
              <a:rPr lang="en-US" dirty="0"/>
              <a:t>Lower-tier Climate Action Committees</a:t>
            </a:r>
          </a:p>
          <a:p>
            <a:pPr lvl="1"/>
            <a:r>
              <a:rPr lang="en-US" dirty="0"/>
              <a:t>Tay Valley Township</a:t>
            </a:r>
          </a:p>
          <a:p>
            <a:pPr lvl="1"/>
            <a:r>
              <a:rPr lang="en-US" dirty="0"/>
              <a:t>Perth (1 year) </a:t>
            </a:r>
          </a:p>
          <a:p>
            <a:pPr lvl="1"/>
            <a:r>
              <a:rPr lang="en-US" dirty="0"/>
              <a:t>Smiths Falls</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71861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5D3BB-E1D4-F6EA-776F-55FA3C88D626}"/>
              </a:ext>
            </a:extLst>
          </p:cNvPr>
          <p:cNvSpPr>
            <a:spLocks noGrp="1"/>
          </p:cNvSpPr>
          <p:nvPr>
            <p:ph idx="1"/>
          </p:nvPr>
        </p:nvSpPr>
        <p:spPr/>
        <p:txBody>
          <a:bodyPr>
            <a:normAutofit lnSpcReduction="10000"/>
          </a:bodyPr>
          <a:lstStyle/>
          <a:p>
            <a:r>
              <a:rPr lang="en-US" sz="2800" dirty="0"/>
              <a:t>Susan Brandum</a:t>
            </a:r>
          </a:p>
          <a:p>
            <a:pPr lvl="1"/>
            <a:r>
              <a:rPr lang="en-US" dirty="0"/>
              <a:t>Co-Founder with Gord Harrison and Director of Climate Network Lanark</a:t>
            </a:r>
          </a:p>
          <a:p>
            <a:pPr lvl="1"/>
            <a:r>
              <a:rPr lang="en-US" dirty="0"/>
              <a:t>20 years Manager, Rideau Environmental Action League</a:t>
            </a:r>
          </a:p>
          <a:p>
            <a:pPr lvl="1"/>
            <a:r>
              <a:rPr lang="en-US" dirty="0"/>
              <a:t>Helped </a:t>
            </a:r>
            <a:r>
              <a:rPr lang="en-US" dirty="0" err="1"/>
              <a:t>develope</a:t>
            </a:r>
            <a:r>
              <a:rPr lang="en-US" dirty="0"/>
              <a:t> national EnerGuide for Houses, award for Well Aware, developed REAL Deal Reuse Store</a:t>
            </a:r>
          </a:p>
          <a:p>
            <a:pPr lvl="1"/>
            <a:r>
              <a:rPr lang="en-US" dirty="0"/>
              <a:t>Former reporter, specialist energy writer, corporate and government</a:t>
            </a:r>
          </a:p>
          <a:p>
            <a:pPr marL="457200" lvl="1" indent="0">
              <a:buNone/>
            </a:pPr>
            <a:endParaRPr lang="en-US" dirty="0"/>
          </a:p>
          <a:p>
            <a:r>
              <a:rPr lang="en-US" sz="2800" dirty="0"/>
              <a:t>Climate Network Lanark </a:t>
            </a:r>
          </a:p>
          <a:p>
            <a:pPr lvl="1"/>
            <a:r>
              <a:rPr lang="en-US" dirty="0"/>
              <a:t>Formed 2019. Non-profit formed 2023. </a:t>
            </a:r>
          </a:p>
          <a:p>
            <a:pPr lvl="1"/>
            <a:r>
              <a:rPr lang="en-US" dirty="0"/>
              <a:t>1000 Supporters, 50 core volunteers</a:t>
            </a:r>
          </a:p>
        </p:txBody>
      </p:sp>
    </p:spTree>
    <p:extLst>
      <p:ext uri="{BB962C8B-B14F-4D97-AF65-F5344CB8AC3E}">
        <p14:creationId xmlns:p14="http://schemas.microsoft.com/office/powerpoint/2010/main" val="355149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7E3D-E36B-06EA-A7E3-5BE25BA27CAC}"/>
              </a:ext>
            </a:extLst>
          </p:cNvPr>
          <p:cNvSpPr>
            <a:spLocks noGrp="1"/>
          </p:cNvSpPr>
          <p:nvPr>
            <p:ph type="title"/>
          </p:nvPr>
        </p:nvSpPr>
        <p:spPr/>
        <p:txBody>
          <a:bodyPr>
            <a:normAutofit fontScale="90000"/>
          </a:bodyPr>
          <a:lstStyle/>
          <a:p>
            <a:r>
              <a:rPr lang="en-US" dirty="0"/>
              <a:t>Some CNL Actions Underway - </a:t>
            </a:r>
            <a:r>
              <a:rPr lang="en-US" sz="2000" dirty="0"/>
              <a:t>Developing and promoting various composting programs – fungal dominant, Mississippi Mills Just Good Compost, </a:t>
            </a:r>
            <a:r>
              <a:rPr lang="en-US" sz="2000" dirty="0" err="1"/>
              <a:t>ShareWaste</a:t>
            </a:r>
            <a:br>
              <a:rPr lang="en-US" dirty="0"/>
            </a:br>
            <a:endParaRPr lang="en-US" dirty="0"/>
          </a:p>
        </p:txBody>
      </p:sp>
      <p:pic>
        <p:nvPicPr>
          <p:cNvPr id="5" name="Content Placeholder 4" descr="Graphical user interface, map&#10;&#10;Description automatically generated">
            <a:extLst>
              <a:ext uri="{FF2B5EF4-FFF2-40B4-BE49-F238E27FC236}">
                <a16:creationId xmlns:a16="http://schemas.microsoft.com/office/drawing/2014/main" id="{CFB2272B-BD8C-CBED-41C9-95BF850C5FCC}"/>
              </a:ext>
            </a:extLst>
          </p:cNvPr>
          <p:cNvPicPr>
            <a:picLocks noGrp="1" noChangeAspect="1"/>
          </p:cNvPicPr>
          <p:nvPr>
            <p:ph idx="1"/>
          </p:nvPr>
        </p:nvPicPr>
        <p:blipFill>
          <a:blip r:embed="rId2"/>
          <a:stretch>
            <a:fillRect/>
          </a:stretch>
        </p:blipFill>
        <p:spPr>
          <a:xfrm>
            <a:off x="4839047" y="2133600"/>
            <a:ext cx="4415732" cy="3778250"/>
          </a:xfrm>
        </p:spPr>
      </p:pic>
    </p:spTree>
    <p:extLst>
      <p:ext uri="{BB962C8B-B14F-4D97-AF65-F5344CB8AC3E}">
        <p14:creationId xmlns:p14="http://schemas.microsoft.com/office/powerpoint/2010/main" val="92741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59EA7-251C-9E67-7BEA-879791AC4C8C}"/>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solidFill>
                  <a:srgbClr val="157256"/>
                </a:solidFill>
              </a:rPr>
              <a:t>Some CNL Actions Underway –</a:t>
            </a:r>
            <a:br>
              <a:rPr lang="en-US" sz="2800" dirty="0">
                <a:solidFill>
                  <a:srgbClr val="157256"/>
                </a:solidFill>
              </a:rPr>
            </a:br>
            <a:r>
              <a:rPr lang="en-US" sz="1800" dirty="0">
                <a:solidFill>
                  <a:srgbClr val="157256"/>
                </a:solidFill>
              </a:rPr>
              <a:t>Wetlands project</a:t>
            </a:r>
          </a:p>
        </p:txBody>
      </p:sp>
      <p:sp>
        <p:nvSpPr>
          <p:cNvPr id="14" name="Rectangle 1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157256"/>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C8DCAA93-02CD-07EB-99CE-EFBB83526F08}"/>
              </a:ext>
            </a:extLst>
          </p:cNvPr>
          <p:cNvSpPr>
            <a:spLocks noGrp="1"/>
          </p:cNvSpPr>
          <p:nvPr>
            <p:ph idx="1"/>
          </p:nvPr>
        </p:nvSpPr>
        <p:spPr>
          <a:xfrm>
            <a:off x="649225" y="2133600"/>
            <a:ext cx="3650278" cy="3759253"/>
          </a:xfrm>
        </p:spPr>
        <p:txBody>
          <a:bodyPr>
            <a:normAutofit/>
          </a:bodyPr>
          <a:lstStyle/>
          <a:p>
            <a:pPr>
              <a:buClr>
                <a:srgbClr val="E7940F"/>
              </a:buClr>
            </a:pPr>
            <a:r>
              <a:rPr lang="en-US" dirty="0"/>
              <a:t>Leading Action in Lanark County to develop new policies on wetlands and their protection by local municipalities. </a:t>
            </a:r>
          </a:p>
        </p:txBody>
      </p:sp>
      <p:pic>
        <p:nvPicPr>
          <p:cNvPr id="5" name="Content Placeholder 4">
            <a:extLst>
              <a:ext uri="{FF2B5EF4-FFF2-40B4-BE49-F238E27FC236}">
                <a16:creationId xmlns:a16="http://schemas.microsoft.com/office/drawing/2014/main" id="{05C9C2BD-20EB-C137-AD1A-A0E9999FECF6}"/>
              </a:ext>
            </a:extLst>
          </p:cNvPr>
          <p:cNvPicPr>
            <a:picLocks noChangeAspect="1"/>
          </p:cNvPicPr>
          <p:nvPr/>
        </p:nvPicPr>
        <p:blipFill rotWithShape="1">
          <a:blip r:embed="rId2"/>
          <a:srcRect t="2296" r="-2" b="39348"/>
          <a:stretch/>
        </p:blipFill>
        <p:spPr>
          <a:xfrm>
            <a:off x="4619543" y="640080"/>
            <a:ext cx="6953577" cy="5252773"/>
          </a:xfrm>
          <a:prstGeom prst="rect">
            <a:avLst/>
          </a:prstGeom>
        </p:spPr>
      </p:pic>
      <p:sp>
        <p:nvSpPr>
          <p:cNvPr id="1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655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DF24-BF5E-3E46-A22E-9B13AE447936}"/>
              </a:ext>
            </a:extLst>
          </p:cNvPr>
          <p:cNvSpPr>
            <a:spLocks noGrp="1"/>
          </p:cNvSpPr>
          <p:nvPr>
            <p:ph type="title"/>
          </p:nvPr>
        </p:nvSpPr>
        <p:spPr/>
        <p:txBody>
          <a:bodyPr/>
          <a:lstStyle/>
          <a:p>
            <a:r>
              <a:rPr lang="en-US" dirty="0"/>
              <a:t>Some CNL Actions Underway – </a:t>
            </a:r>
            <a:br>
              <a:rPr lang="en-US" dirty="0"/>
            </a:br>
            <a:r>
              <a:rPr lang="en-US" sz="1800" dirty="0"/>
              <a:t>Climate Concierge Project</a:t>
            </a:r>
          </a:p>
        </p:txBody>
      </p:sp>
      <p:sp>
        <p:nvSpPr>
          <p:cNvPr id="3" name="Content Placeholder 2">
            <a:extLst>
              <a:ext uri="{FF2B5EF4-FFF2-40B4-BE49-F238E27FC236}">
                <a16:creationId xmlns:a16="http://schemas.microsoft.com/office/drawing/2014/main" id="{0EC306BC-66F9-7B3F-5B30-47711DA09BBB}"/>
              </a:ext>
            </a:extLst>
          </p:cNvPr>
          <p:cNvSpPr>
            <a:spLocks noGrp="1"/>
          </p:cNvSpPr>
          <p:nvPr>
            <p:ph idx="1"/>
          </p:nvPr>
        </p:nvSpPr>
        <p:spPr/>
        <p:txBody>
          <a:bodyPr/>
          <a:lstStyle/>
          <a:p>
            <a:r>
              <a:rPr lang="en-US" dirty="0"/>
              <a:t>Pilot test</a:t>
            </a:r>
          </a:p>
          <a:p>
            <a:r>
              <a:rPr lang="en-US" dirty="0"/>
              <a:t>Community Clusters in Almonte, Carleton Place, Lanark Village, Perth and Smiths Falls</a:t>
            </a:r>
          </a:p>
          <a:p>
            <a:r>
              <a:rPr lang="en-US" dirty="0"/>
              <a:t>One business cluster</a:t>
            </a:r>
          </a:p>
          <a:p>
            <a:r>
              <a:rPr lang="en-US" dirty="0"/>
              <a:t>Share information on how to best cut GHGs in the home and small business building</a:t>
            </a:r>
          </a:p>
          <a:p>
            <a:r>
              <a:rPr lang="en-US" dirty="0"/>
              <a:t>Access to programs, financing</a:t>
            </a:r>
          </a:p>
          <a:p>
            <a:r>
              <a:rPr lang="en-US" dirty="0"/>
              <a:t>Access to trades</a:t>
            </a:r>
          </a:p>
          <a:p>
            <a:r>
              <a:rPr lang="en-US" dirty="0"/>
              <a:t>Knowledge about suppliers, how things work etc. </a:t>
            </a:r>
          </a:p>
          <a:p>
            <a:r>
              <a:rPr lang="en-US" dirty="0"/>
              <a:t>Sign up</a:t>
            </a:r>
          </a:p>
          <a:p>
            <a:endParaRPr lang="en-US" dirty="0"/>
          </a:p>
        </p:txBody>
      </p:sp>
    </p:spTree>
    <p:extLst>
      <p:ext uri="{BB962C8B-B14F-4D97-AF65-F5344CB8AC3E}">
        <p14:creationId xmlns:p14="http://schemas.microsoft.com/office/powerpoint/2010/main" val="339135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B3B5-D648-93F9-0085-F7B1CC2EF92E}"/>
              </a:ext>
            </a:extLst>
          </p:cNvPr>
          <p:cNvSpPr>
            <a:spLocks noGrp="1"/>
          </p:cNvSpPr>
          <p:nvPr>
            <p:ph type="title"/>
          </p:nvPr>
        </p:nvSpPr>
        <p:spPr/>
        <p:txBody>
          <a:bodyPr/>
          <a:lstStyle/>
          <a:p>
            <a:r>
              <a:rPr lang="en-US" dirty="0"/>
              <a:t>Lanark County targets</a:t>
            </a:r>
          </a:p>
        </p:txBody>
      </p:sp>
      <p:sp>
        <p:nvSpPr>
          <p:cNvPr id="3" name="Content Placeholder 2">
            <a:extLst>
              <a:ext uri="{FF2B5EF4-FFF2-40B4-BE49-F238E27FC236}">
                <a16:creationId xmlns:a16="http://schemas.microsoft.com/office/drawing/2014/main" id="{380F515C-A495-7DAE-F509-E1976ACAB2EE}"/>
              </a:ext>
            </a:extLst>
          </p:cNvPr>
          <p:cNvSpPr>
            <a:spLocks noGrp="1"/>
          </p:cNvSpPr>
          <p:nvPr>
            <p:ph idx="1"/>
          </p:nvPr>
        </p:nvSpPr>
        <p:spPr/>
        <p:txBody>
          <a:bodyPr/>
          <a:lstStyle/>
          <a:p>
            <a:r>
              <a:rPr lang="en-US" dirty="0"/>
              <a:t>Corporate – 20%</a:t>
            </a:r>
          </a:p>
          <a:p>
            <a:r>
              <a:rPr lang="en-US" dirty="0"/>
              <a:t>Community – not set yet</a:t>
            </a:r>
          </a:p>
          <a:p>
            <a:r>
              <a:rPr lang="en-US" dirty="0"/>
              <a:t>FCM says 45% by 2030</a:t>
            </a:r>
          </a:p>
          <a:p>
            <a:endParaRPr lang="en-US" dirty="0"/>
          </a:p>
        </p:txBody>
      </p:sp>
    </p:spTree>
    <p:extLst>
      <p:ext uri="{BB962C8B-B14F-4D97-AF65-F5344CB8AC3E}">
        <p14:creationId xmlns:p14="http://schemas.microsoft.com/office/powerpoint/2010/main" val="412122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9F00-1EEB-CEF8-6FC2-2BB17C7D4357}"/>
              </a:ext>
            </a:extLst>
          </p:cNvPr>
          <p:cNvSpPr>
            <a:spLocks noGrp="1"/>
          </p:cNvSpPr>
          <p:nvPr>
            <p:ph type="title"/>
          </p:nvPr>
        </p:nvSpPr>
        <p:spPr/>
        <p:txBody>
          <a:bodyPr/>
          <a:lstStyle/>
          <a:p>
            <a:r>
              <a:rPr lang="en-US" dirty="0"/>
              <a:t>Can Lanark County Pull its Weight? </a:t>
            </a:r>
          </a:p>
        </p:txBody>
      </p:sp>
      <p:sp>
        <p:nvSpPr>
          <p:cNvPr id="3" name="Content Placeholder 2">
            <a:extLst>
              <a:ext uri="{FF2B5EF4-FFF2-40B4-BE49-F238E27FC236}">
                <a16:creationId xmlns:a16="http://schemas.microsoft.com/office/drawing/2014/main" id="{5D49B10E-4CCD-BAB4-E94A-1942CA2AE6F1}"/>
              </a:ext>
            </a:extLst>
          </p:cNvPr>
          <p:cNvSpPr>
            <a:spLocks noGrp="1"/>
          </p:cNvSpPr>
          <p:nvPr>
            <p:ph idx="1"/>
          </p:nvPr>
        </p:nvSpPr>
        <p:spPr>
          <a:xfrm>
            <a:off x="2589212" y="1458097"/>
            <a:ext cx="8915400" cy="4917989"/>
          </a:xfrm>
        </p:spPr>
        <p:txBody>
          <a:bodyPr/>
          <a:lstStyle/>
          <a:p>
            <a:r>
              <a:rPr lang="en-US" dirty="0"/>
              <a:t>Further ahead than most municipalities in Eastern Ontario, from Peterborough East to the Quebec border. </a:t>
            </a:r>
          </a:p>
          <a:p>
            <a:r>
              <a:rPr lang="en-US" dirty="0"/>
              <a:t>Most of the way to having a Climate Action Plan for Mitigation. Plan should be done this year.</a:t>
            </a:r>
          </a:p>
          <a:p>
            <a:r>
              <a:rPr lang="en-US" dirty="0"/>
              <a:t>Having a Climate Action Plan opens the door to accessing large funds for climate actions through the Federation of Canadian Municipalities. </a:t>
            </a:r>
          </a:p>
          <a:p>
            <a:r>
              <a:rPr lang="en-US" dirty="0"/>
              <a:t>Have to do an Adaptation Plan</a:t>
            </a:r>
          </a:p>
          <a:p>
            <a:r>
              <a:rPr lang="en-US" dirty="0"/>
              <a:t>Lanark County has Climate Network Lanark. Not aware of any such large civilian climate organization elsewhere in Eastern Ontario. Seen as a model by others in the region.  </a:t>
            </a:r>
          </a:p>
          <a:p>
            <a:r>
              <a:rPr lang="en-US" dirty="0"/>
              <a:t>Have huge public support, 1000 supporters of CNL, 1300 signed the petition on the social housing retrofits as examples. </a:t>
            </a:r>
          </a:p>
          <a:p>
            <a:r>
              <a:rPr lang="en-US" b="1" dirty="0"/>
              <a:t>Achieved an enormous amount in past 3 years, now have to implement! </a:t>
            </a:r>
          </a:p>
        </p:txBody>
      </p:sp>
    </p:spTree>
    <p:extLst>
      <p:ext uri="{BB962C8B-B14F-4D97-AF65-F5344CB8AC3E}">
        <p14:creationId xmlns:p14="http://schemas.microsoft.com/office/powerpoint/2010/main" val="347069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8304-2144-3298-054D-5877EC494C13}"/>
              </a:ext>
            </a:extLst>
          </p:cNvPr>
          <p:cNvSpPr>
            <a:spLocks noGrp="1"/>
          </p:cNvSpPr>
          <p:nvPr>
            <p:ph type="title"/>
          </p:nvPr>
        </p:nvSpPr>
        <p:spPr/>
        <p:txBody>
          <a:bodyPr/>
          <a:lstStyle/>
          <a:p>
            <a:r>
              <a:rPr lang="en-US" dirty="0"/>
              <a:t>What does a 45% cut by 2030 mean? </a:t>
            </a:r>
          </a:p>
        </p:txBody>
      </p:sp>
      <p:sp>
        <p:nvSpPr>
          <p:cNvPr id="3" name="Content Placeholder 2">
            <a:extLst>
              <a:ext uri="{FF2B5EF4-FFF2-40B4-BE49-F238E27FC236}">
                <a16:creationId xmlns:a16="http://schemas.microsoft.com/office/drawing/2014/main" id="{7C631BCD-18AA-BD1C-E290-B8DB302A024D}"/>
              </a:ext>
            </a:extLst>
          </p:cNvPr>
          <p:cNvSpPr>
            <a:spLocks noGrp="1"/>
          </p:cNvSpPr>
          <p:nvPr>
            <p:ph idx="1"/>
          </p:nvPr>
        </p:nvSpPr>
        <p:spPr>
          <a:xfrm>
            <a:off x="2589212" y="1544595"/>
            <a:ext cx="8915400" cy="4366627"/>
          </a:xfrm>
        </p:spPr>
        <p:txBody>
          <a:bodyPr>
            <a:normAutofit fontScale="70000" lnSpcReduction="20000"/>
          </a:bodyPr>
          <a:lstStyle/>
          <a:p>
            <a:r>
              <a:rPr lang="en-US" dirty="0" err="1"/>
              <a:t>Gotta</a:t>
            </a:r>
            <a:r>
              <a:rPr lang="en-US" dirty="0"/>
              <a:t> get on with it</a:t>
            </a:r>
          </a:p>
          <a:p>
            <a:r>
              <a:rPr lang="en-US" dirty="0"/>
              <a:t>Need everyone involved</a:t>
            </a:r>
          </a:p>
          <a:p>
            <a:r>
              <a:rPr lang="en-US" dirty="0"/>
              <a:t>Every local level of government has to have a plan, every business has to have a plan, every organization has to have a plan, every household a plan.</a:t>
            </a:r>
          </a:p>
          <a:p>
            <a:r>
              <a:rPr lang="en-US" dirty="0"/>
              <a:t>Challenge to you. What is Probus doing? Where do you generate most of your GHGs? How are you cutting your GHGs resulting from these meetings? Do you have an active car pooling program for </a:t>
            </a:r>
            <a:r>
              <a:rPr lang="en-US" dirty="0" err="1"/>
              <a:t>eg</a:t>
            </a:r>
            <a:r>
              <a:rPr lang="en-US" dirty="0"/>
              <a:t>? </a:t>
            </a:r>
          </a:p>
          <a:p>
            <a:r>
              <a:rPr lang="en-US" dirty="0"/>
              <a:t>How do we all do it? </a:t>
            </a:r>
          </a:p>
          <a:p>
            <a:r>
              <a:rPr lang="en-US" dirty="0"/>
              <a:t>? </a:t>
            </a:r>
          </a:p>
          <a:p>
            <a:r>
              <a:rPr lang="en-US" dirty="0"/>
              <a:t>How do you do it? Assuming that your emissions match those of the County – transportation highest, buildings next and organic waste in third place.</a:t>
            </a:r>
          </a:p>
          <a:p>
            <a:r>
              <a:rPr lang="en-US" dirty="0"/>
              <a:t>Youth say “System Change, Not Climate Change”</a:t>
            </a:r>
          </a:p>
          <a:p>
            <a:r>
              <a:rPr lang="en-US" dirty="0"/>
              <a:t>Guilt is generally not a good personal motivator.</a:t>
            </a:r>
          </a:p>
          <a:p>
            <a:r>
              <a:rPr lang="en-US" dirty="0"/>
              <a:t>Need System Changes – so burden doesn’t fall completely on the individual. </a:t>
            </a:r>
          </a:p>
          <a:p>
            <a:r>
              <a:rPr lang="en-US" dirty="0"/>
              <a:t>NEED LOCAL GOVERNMENTS TO UNDERSTAND THIS IS WHAT WE WANT, AND THAT WE CAN WORK WITH THEM, AND THEY WITH US, TO ACHIEVE THIS CUT.</a:t>
            </a:r>
          </a:p>
          <a:p>
            <a:r>
              <a:rPr lang="en-US" dirty="0"/>
              <a:t>If we don’t work together, we won’t get there.  </a:t>
            </a:r>
          </a:p>
        </p:txBody>
      </p:sp>
    </p:spTree>
    <p:extLst>
      <p:ext uri="{BB962C8B-B14F-4D97-AF65-F5344CB8AC3E}">
        <p14:creationId xmlns:p14="http://schemas.microsoft.com/office/powerpoint/2010/main" val="400002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1AB1-C920-C973-96BD-62509A08A570}"/>
              </a:ext>
            </a:extLst>
          </p:cNvPr>
          <p:cNvSpPr>
            <a:spLocks noGrp="1"/>
          </p:cNvSpPr>
          <p:nvPr>
            <p:ph type="title"/>
          </p:nvPr>
        </p:nvSpPr>
        <p:spPr/>
        <p:txBody>
          <a:bodyPr/>
          <a:lstStyle/>
          <a:p>
            <a:r>
              <a:rPr lang="en-US" dirty="0"/>
              <a:t>Climate Legacy</a:t>
            </a:r>
          </a:p>
        </p:txBody>
      </p:sp>
      <p:sp>
        <p:nvSpPr>
          <p:cNvPr id="3" name="Content Placeholder 2">
            <a:extLst>
              <a:ext uri="{FF2B5EF4-FFF2-40B4-BE49-F238E27FC236}">
                <a16:creationId xmlns:a16="http://schemas.microsoft.com/office/drawing/2014/main" id="{5B9A19D8-822C-9B75-7A34-FAACC67E30D1}"/>
              </a:ext>
            </a:extLst>
          </p:cNvPr>
          <p:cNvSpPr>
            <a:spLocks noGrp="1"/>
          </p:cNvSpPr>
          <p:nvPr>
            <p:ph idx="1"/>
          </p:nvPr>
        </p:nvSpPr>
        <p:spPr/>
        <p:txBody>
          <a:bodyPr/>
          <a:lstStyle/>
          <a:p>
            <a:r>
              <a:rPr lang="en-US" dirty="0"/>
              <a:t>Seniors acting for a sustainable planet</a:t>
            </a:r>
          </a:p>
          <a:p>
            <a:r>
              <a:rPr lang="en-US" dirty="0"/>
              <a:t>Based in Ottawa, National scope</a:t>
            </a:r>
          </a:p>
          <a:p>
            <a:r>
              <a:rPr lang="en-US" dirty="0"/>
              <a:t>What can you do with your Voice, your Time and your Money?</a:t>
            </a:r>
          </a:p>
          <a:p>
            <a:endParaRPr lang="en-US" dirty="0"/>
          </a:p>
          <a:p>
            <a:r>
              <a:rPr lang="en-US" dirty="0"/>
              <a:t>https://</a:t>
            </a:r>
            <a:r>
              <a:rPr lang="en-US" dirty="0" err="1"/>
              <a:t>www.climatelegacy.ca</a:t>
            </a:r>
            <a:r>
              <a:rPr lang="en-US" dirty="0"/>
              <a:t>/</a:t>
            </a:r>
          </a:p>
        </p:txBody>
      </p:sp>
    </p:spTree>
    <p:extLst>
      <p:ext uri="{BB962C8B-B14F-4D97-AF65-F5344CB8AC3E}">
        <p14:creationId xmlns:p14="http://schemas.microsoft.com/office/powerpoint/2010/main" val="25437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7B18-A690-05E1-C47D-50755F3C6D34}"/>
              </a:ext>
            </a:extLst>
          </p:cNvPr>
          <p:cNvSpPr>
            <a:spLocks noGrp="1"/>
          </p:cNvSpPr>
          <p:nvPr>
            <p:ph type="title"/>
          </p:nvPr>
        </p:nvSpPr>
        <p:spPr/>
        <p:txBody>
          <a:bodyPr/>
          <a:lstStyle/>
          <a:p>
            <a:r>
              <a:rPr lang="en-US" dirty="0"/>
              <a:t>Donate to CNL </a:t>
            </a:r>
          </a:p>
        </p:txBody>
      </p:sp>
      <p:sp>
        <p:nvSpPr>
          <p:cNvPr id="3" name="Content Placeholder 2">
            <a:extLst>
              <a:ext uri="{FF2B5EF4-FFF2-40B4-BE49-F238E27FC236}">
                <a16:creationId xmlns:a16="http://schemas.microsoft.com/office/drawing/2014/main" id="{6CC1152C-B943-94D0-A007-42E97209F69A}"/>
              </a:ext>
            </a:extLst>
          </p:cNvPr>
          <p:cNvSpPr>
            <a:spLocks noGrp="1"/>
          </p:cNvSpPr>
          <p:nvPr>
            <p:ph idx="1"/>
          </p:nvPr>
        </p:nvSpPr>
        <p:spPr/>
        <p:txBody>
          <a:bodyPr/>
          <a:lstStyle/>
          <a:p>
            <a:r>
              <a:rPr lang="en-US" dirty="0"/>
              <a:t>I used to be embarrassed to ask for donations to the environmental groups I was in. </a:t>
            </a:r>
          </a:p>
          <a:p>
            <a:r>
              <a:rPr lang="en-US" dirty="0"/>
              <a:t>No more. </a:t>
            </a:r>
          </a:p>
          <a:p>
            <a:r>
              <a:rPr lang="en-US" dirty="0"/>
              <a:t>This truly is the future of life on this planet. </a:t>
            </a:r>
          </a:p>
          <a:p>
            <a:r>
              <a:rPr lang="en-US" dirty="0"/>
              <a:t>CNL uses its little money to pay for part-time staff to support our work. We have no office, little overhead. </a:t>
            </a:r>
          </a:p>
          <a:p>
            <a:r>
              <a:rPr lang="en-US" dirty="0"/>
              <a:t>I cannot imagine a more worthy cause than the life of this beautiful Earth and its inhabitants including us. </a:t>
            </a:r>
          </a:p>
          <a:p>
            <a:r>
              <a:rPr lang="en-US" dirty="0">
                <a:hlinkClick r:id="rId2"/>
              </a:rPr>
              <a:t>https://climatenetworklanark.ca/donate/</a:t>
            </a:r>
            <a:endParaRPr lang="en-US" dirty="0"/>
          </a:p>
          <a:p>
            <a:r>
              <a:rPr lang="en-US" dirty="0"/>
              <a:t>Charitable tax receipts issued by Salal Foundation which supports CNL</a:t>
            </a:r>
          </a:p>
          <a:p>
            <a:endParaRPr lang="en-US" dirty="0"/>
          </a:p>
          <a:p>
            <a:endParaRPr lang="en-US" dirty="0"/>
          </a:p>
        </p:txBody>
      </p:sp>
    </p:spTree>
    <p:extLst>
      <p:ext uri="{BB962C8B-B14F-4D97-AF65-F5344CB8AC3E}">
        <p14:creationId xmlns:p14="http://schemas.microsoft.com/office/powerpoint/2010/main" val="95876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01958-F869-7CD7-9672-7CF2F6F7FC0E}"/>
              </a:ext>
            </a:extLst>
          </p:cNvPr>
          <p:cNvSpPr>
            <a:spLocks noGrp="1"/>
          </p:cNvSpPr>
          <p:nvPr>
            <p:ph idx="1"/>
          </p:nvPr>
        </p:nvSpPr>
        <p:spPr/>
        <p:txBody>
          <a:bodyPr>
            <a:normAutofit/>
          </a:bodyPr>
          <a:lstStyle/>
          <a:p>
            <a:pPr marL="914400" lvl="2" indent="0">
              <a:buNone/>
            </a:pPr>
            <a:r>
              <a:rPr lang="en-US" sz="8000" dirty="0">
                <a:latin typeface="Aharoni" panose="02010803020104030203" pitchFamily="2" charset="-79"/>
                <a:cs typeface="Aharoni" panose="02010803020104030203" pitchFamily="2" charset="-79"/>
              </a:rPr>
              <a:t>THANK YOU ! </a:t>
            </a:r>
          </a:p>
        </p:txBody>
      </p:sp>
    </p:spTree>
    <p:extLst>
      <p:ext uri="{BB962C8B-B14F-4D97-AF65-F5344CB8AC3E}">
        <p14:creationId xmlns:p14="http://schemas.microsoft.com/office/powerpoint/2010/main" val="378509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B752-600E-401D-17B3-6A9079F73506}"/>
              </a:ext>
            </a:extLst>
          </p:cNvPr>
          <p:cNvSpPr>
            <a:spLocks noGrp="1"/>
          </p:cNvSpPr>
          <p:nvPr>
            <p:ph type="title"/>
          </p:nvPr>
        </p:nvSpPr>
        <p:spPr/>
        <p:txBody>
          <a:bodyPr/>
          <a:lstStyle/>
          <a:p>
            <a:r>
              <a:rPr lang="en-US" dirty="0"/>
              <a:t>Why Form Climate Network Lanark? </a:t>
            </a:r>
          </a:p>
        </p:txBody>
      </p:sp>
      <p:sp>
        <p:nvSpPr>
          <p:cNvPr id="3" name="Content Placeholder 2">
            <a:extLst>
              <a:ext uri="{FF2B5EF4-FFF2-40B4-BE49-F238E27FC236}">
                <a16:creationId xmlns:a16="http://schemas.microsoft.com/office/drawing/2014/main" id="{CE352C3C-2AC3-DA4A-DD0C-0A4C98194944}"/>
              </a:ext>
            </a:extLst>
          </p:cNvPr>
          <p:cNvSpPr>
            <a:spLocks noGrp="1"/>
          </p:cNvSpPr>
          <p:nvPr>
            <p:ph idx="1"/>
          </p:nvPr>
        </p:nvSpPr>
        <p:spPr>
          <a:xfrm>
            <a:off x="2589212" y="1408670"/>
            <a:ext cx="8915400" cy="4825220"/>
          </a:xfrm>
        </p:spPr>
        <p:txBody>
          <a:bodyPr>
            <a:normAutofit/>
          </a:bodyPr>
          <a:lstStyle/>
          <a:p>
            <a:r>
              <a:rPr lang="en-US" sz="2000" dirty="0"/>
              <a:t>T</a:t>
            </a:r>
            <a:r>
              <a:rPr lang="en-CA" sz="2000" dirty="0">
                <a:solidFill>
                  <a:srgbClr val="333333"/>
                </a:solidFill>
              </a:rPr>
              <a:t>he climate crisis is “t</a:t>
            </a:r>
            <a:r>
              <a:rPr lang="en-CA" sz="2000" b="0" i="0" dirty="0">
                <a:solidFill>
                  <a:srgbClr val="333333"/>
                </a:solidFill>
                <a:effectLst/>
              </a:rPr>
              <a:t>he biggest threat to security that modern humans have ever faced.” David Attenborough</a:t>
            </a:r>
          </a:p>
          <a:p>
            <a:r>
              <a:rPr lang="en-CA" sz="2000" b="0" i="0" dirty="0">
                <a:solidFill>
                  <a:srgbClr val="333333"/>
                </a:solidFill>
                <a:effectLst/>
              </a:rPr>
              <a:t>“If we continue on our current path, we will face the collapse of everything that gives us our security”:  food production, access to fresh water, habitable ambient temperature and ocean food chains. Secretary-General António Guterres.</a:t>
            </a:r>
            <a:endParaRPr lang="en-US" sz="2000" dirty="0"/>
          </a:p>
          <a:p>
            <a:r>
              <a:rPr lang="en-CA" sz="2000" b="0" i="0" dirty="0">
                <a:solidFill>
                  <a:srgbClr val="333333"/>
                </a:solidFill>
                <a:effectLst/>
              </a:rPr>
              <a:t>Climate change is a “crisis multiplier.” </a:t>
            </a:r>
          </a:p>
          <a:p>
            <a:r>
              <a:rPr lang="en-CA" sz="2000" dirty="0">
                <a:solidFill>
                  <a:srgbClr val="333333"/>
                </a:solidFill>
              </a:rPr>
              <a:t>Action/Inaction at the International, National, Provincial levels</a:t>
            </a:r>
          </a:p>
          <a:p>
            <a:r>
              <a:rPr lang="en-US" sz="2000" dirty="0"/>
              <a:t>No one level of government or business or civil society is going to solve it</a:t>
            </a:r>
          </a:p>
        </p:txBody>
      </p:sp>
    </p:spTree>
    <p:extLst>
      <p:ext uri="{BB962C8B-B14F-4D97-AF65-F5344CB8AC3E}">
        <p14:creationId xmlns:p14="http://schemas.microsoft.com/office/powerpoint/2010/main" val="69240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3BEB-014A-161C-FF79-1BAD3DA1D5E4}"/>
              </a:ext>
            </a:extLst>
          </p:cNvPr>
          <p:cNvSpPr>
            <a:spLocks noGrp="1"/>
          </p:cNvSpPr>
          <p:nvPr>
            <p:ph type="title"/>
          </p:nvPr>
        </p:nvSpPr>
        <p:spPr/>
        <p:txBody>
          <a:bodyPr/>
          <a:lstStyle/>
          <a:p>
            <a:r>
              <a:rPr lang="en-US" dirty="0"/>
              <a:t>Revised ‘Hockey Stick’ 2021</a:t>
            </a:r>
          </a:p>
        </p:txBody>
      </p:sp>
      <p:pic>
        <p:nvPicPr>
          <p:cNvPr id="5" name="Content Placeholder 4" descr="Chart, line chart&#10;&#10;Description automatically generated">
            <a:extLst>
              <a:ext uri="{FF2B5EF4-FFF2-40B4-BE49-F238E27FC236}">
                <a16:creationId xmlns:a16="http://schemas.microsoft.com/office/drawing/2014/main" id="{64835C9D-1188-73A9-D85D-948B1D72C9AF}"/>
              </a:ext>
            </a:extLst>
          </p:cNvPr>
          <p:cNvPicPr>
            <a:picLocks noGrp="1" noChangeAspect="1"/>
          </p:cNvPicPr>
          <p:nvPr>
            <p:ph idx="1"/>
          </p:nvPr>
        </p:nvPicPr>
        <p:blipFill>
          <a:blip r:embed="rId2"/>
          <a:stretch>
            <a:fillRect/>
          </a:stretch>
        </p:blipFill>
        <p:spPr>
          <a:xfrm>
            <a:off x="2592925" y="1215025"/>
            <a:ext cx="8442505" cy="5018865"/>
          </a:xfrm>
        </p:spPr>
      </p:pic>
    </p:spTree>
    <p:extLst>
      <p:ext uri="{BB962C8B-B14F-4D97-AF65-F5344CB8AC3E}">
        <p14:creationId xmlns:p14="http://schemas.microsoft.com/office/powerpoint/2010/main" val="164730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542E-1DCE-1583-2A50-4F7AF6851337}"/>
              </a:ext>
            </a:extLst>
          </p:cNvPr>
          <p:cNvSpPr>
            <a:spLocks noGrp="1"/>
          </p:cNvSpPr>
          <p:nvPr>
            <p:ph type="title"/>
          </p:nvPr>
        </p:nvSpPr>
        <p:spPr/>
        <p:txBody>
          <a:bodyPr/>
          <a:lstStyle/>
          <a:p>
            <a:r>
              <a:rPr lang="en-US" dirty="0"/>
              <a:t>IT TAKES ALL OF US</a:t>
            </a:r>
          </a:p>
        </p:txBody>
      </p:sp>
      <p:sp>
        <p:nvSpPr>
          <p:cNvPr id="3" name="Content Placeholder 2">
            <a:extLst>
              <a:ext uri="{FF2B5EF4-FFF2-40B4-BE49-F238E27FC236}">
                <a16:creationId xmlns:a16="http://schemas.microsoft.com/office/drawing/2014/main" id="{A1EA7025-3333-2D57-DC6F-48ADC9A4D067}"/>
              </a:ext>
            </a:extLst>
          </p:cNvPr>
          <p:cNvSpPr>
            <a:spLocks noGrp="1"/>
          </p:cNvSpPr>
          <p:nvPr>
            <p:ph idx="1"/>
          </p:nvPr>
        </p:nvSpPr>
        <p:spPr>
          <a:xfrm>
            <a:off x="2589212" y="1383030"/>
            <a:ext cx="8915400" cy="5200650"/>
          </a:xfrm>
        </p:spPr>
        <p:txBody>
          <a:bodyPr>
            <a:normAutofit fontScale="92500" lnSpcReduction="20000"/>
          </a:bodyPr>
          <a:lstStyle/>
          <a:p>
            <a:r>
              <a:rPr lang="en-US" dirty="0"/>
              <a:t>IPCC targets</a:t>
            </a:r>
          </a:p>
          <a:p>
            <a:pPr lvl="1"/>
            <a:r>
              <a:rPr lang="en-US" dirty="0"/>
              <a:t>Now 1.1 C above pre-industrial levels</a:t>
            </a:r>
          </a:p>
          <a:p>
            <a:pPr lvl="1"/>
            <a:r>
              <a:rPr lang="en-US" dirty="0"/>
              <a:t>Target 1.5  C</a:t>
            </a:r>
          </a:p>
          <a:p>
            <a:pPr lvl="1"/>
            <a:r>
              <a:rPr lang="en-US" dirty="0"/>
              <a:t>Cut emissions in half by 2030</a:t>
            </a:r>
          </a:p>
          <a:p>
            <a:pPr lvl="1"/>
            <a:r>
              <a:rPr lang="en-CA" dirty="0"/>
              <a:t>Conserve 30-50% of the Earth’s land and waters</a:t>
            </a:r>
          </a:p>
          <a:p>
            <a:endParaRPr lang="en-US" dirty="0"/>
          </a:p>
          <a:p>
            <a:r>
              <a:rPr lang="en-US" dirty="0"/>
              <a:t>Canadian national target 40-45% GHG emissions cut by 2030</a:t>
            </a:r>
          </a:p>
          <a:p>
            <a:endParaRPr lang="en-US" dirty="0"/>
          </a:p>
          <a:p>
            <a:r>
              <a:rPr lang="en-US" dirty="0"/>
              <a:t>Take a minute to imagine what cutting your emissions in half by 2030 means – cutting your use of gasoline, of natural gas, of electricity produced with natural gas, of food fertilized with fossil fuels, of plastics made from fossil fuels</a:t>
            </a:r>
          </a:p>
          <a:p>
            <a:endParaRPr lang="en-US" dirty="0"/>
          </a:p>
          <a:p>
            <a:r>
              <a:rPr lang="en-US" dirty="0"/>
              <a:t>Not easy, but doable – why there is such a focus on cutting methane/natural gas, 80 x worse global heating than CO2</a:t>
            </a:r>
          </a:p>
          <a:p>
            <a:r>
              <a:rPr lang="en-US" dirty="0"/>
              <a:t>But only doable if we ALL are engaged in the project</a:t>
            </a:r>
          </a:p>
          <a:p>
            <a:endParaRPr lang="en-US" dirty="0"/>
          </a:p>
          <a:p>
            <a:r>
              <a:rPr lang="en-US" b="1" dirty="0"/>
              <a:t>CNL formed to focus on our LOCAL governments and actions</a:t>
            </a:r>
          </a:p>
          <a:p>
            <a:endParaRPr lang="en-US" dirty="0"/>
          </a:p>
        </p:txBody>
      </p:sp>
      <p:sp>
        <p:nvSpPr>
          <p:cNvPr id="5" name="TextBox 4">
            <a:extLst>
              <a:ext uri="{FF2B5EF4-FFF2-40B4-BE49-F238E27FC236}">
                <a16:creationId xmlns:a16="http://schemas.microsoft.com/office/drawing/2014/main" id="{57A366F5-AE23-E705-59FA-B7994FBBD460}"/>
              </a:ext>
            </a:extLst>
          </p:cNvPr>
          <p:cNvSpPr txBox="1"/>
          <p:nvPr/>
        </p:nvSpPr>
        <p:spPr>
          <a:xfrm>
            <a:off x="3047048" y="2678906"/>
            <a:ext cx="6097904" cy="646331"/>
          </a:xfrm>
          <a:prstGeom prst="rect">
            <a:avLst/>
          </a:prstGeom>
          <a:noFill/>
        </p:spPr>
        <p:txBody>
          <a:bodyPr wrap="square">
            <a:spAutoFit/>
          </a:bodyPr>
          <a:lstStyle/>
          <a:p>
            <a:endParaRPr lang="en-US" dirty="0"/>
          </a:p>
          <a:p>
            <a:endParaRPr lang="en-US" dirty="0"/>
          </a:p>
        </p:txBody>
      </p:sp>
    </p:spTree>
    <p:extLst>
      <p:ext uri="{BB962C8B-B14F-4D97-AF65-F5344CB8AC3E}">
        <p14:creationId xmlns:p14="http://schemas.microsoft.com/office/powerpoint/2010/main" val="15282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00ED-F0AF-A6F3-025E-9D49F2B3C3A5}"/>
              </a:ext>
            </a:extLst>
          </p:cNvPr>
          <p:cNvSpPr>
            <a:spLocks noGrp="1"/>
          </p:cNvSpPr>
          <p:nvPr>
            <p:ph type="title"/>
          </p:nvPr>
        </p:nvSpPr>
        <p:spPr/>
        <p:txBody>
          <a:bodyPr/>
          <a:lstStyle/>
          <a:p>
            <a:r>
              <a:rPr lang="en-US" dirty="0"/>
              <a:t>Community Emissions Lanark County 2019</a:t>
            </a:r>
          </a:p>
        </p:txBody>
      </p:sp>
      <p:pic>
        <p:nvPicPr>
          <p:cNvPr id="5" name="Content Placeholder 4" descr="Chart, pie chart&#10;&#10;Description automatically generated">
            <a:extLst>
              <a:ext uri="{FF2B5EF4-FFF2-40B4-BE49-F238E27FC236}">
                <a16:creationId xmlns:a16="http://schemas.microsoft.com/office/drawing/2014/main" id="{0B6ED72C-76FA-FC35-02FE-3AE700F14149}"/>
              </a:ext>
            </a:extLst>
          </p:cNvPr>
          <p:cNvPicPr>
            <a:picLocks noGrp="1" noChangeAspect="1"/>
          </p:cNvPicPr>
          <p:nvPr>
            <p:ph idx="1"/>
          </p:nvPr>
        </p:nvPicPr>
        <p:blipFill>
          <a:blip r:embed="rId2"/>
          <a:stretch>
            <a:fillRect/>
          </a:stretch>
        </p:blipFill>
        <p:spPr>
          <a:xfrm>
            <a:off x="2793304" y="1766170"/>
            <a:ext cx="7578247" cy="4759890"/>
          </a:xfrm>
        </p:spPr>
      </p:pic>
    </p:spTree>
    <p:extLst>
      <p:ext uri="{BB962C8B-B14F-4D97-AF65-F5344CB8AC3E}">
        <p14:creationId xmlns:p14="http://schemas.microsoft.com/office/powerpoint/2010/main" val="69258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6711-1BCE-175C-C46A-CF63242091D7}"/>
              </a:ext>
            </a:extLst>
          </p:cNvPr>
          <p:cNvSpPr>
            <a:spLocks noGrp="1"/>
          </p:cNvSpPr>
          <p:nvPr>
            <p:ph type="title"/>
          </p:nvPr>
        </p:nvSpPr>
        <p:spPr/>
        <p:txBody>
          <a:bodyPr/>
          <a:lstStyle/>
          <a:p>
            <a:r>
              <a:rPr lang="en-US" dirty="0"/>
              <a:t>What has CNL done to date? </a:t>
            </a:r>
          </a:p>
        </p:txBody>
      </p:sp>
      <p:sp>
        <p:nvSpPr>
          <p:cNvPr id="3" name="Content Placeholder 2">
            <a:extLst>
              <a:ext uri="{FF2B5EF4-FFF2-40B4-BE49-F238E27FC236}">
                <a16:creationId xmlns:a16="http://schemas.microsoft.com/office/drawing/2014/main" id="{431C216A-4B32-9CCF-9D4A-2C22A4282B99}"/>
              </a:ext>
            </a:extLst>
          </p:cNvPr>
          <p:cNvSpPr>
            <a:spLocks noGrp="1"/>
          </p:cNvSpPr>
          <p:nvPr>
            <p:ph idx="1"/>
          </p:nvPr>
        </p:nvSpPr>
        <p:spPr>
          <a:xfrm>
            <a:off x="2589212" y="1623060"/>
            <a:ext cx="8915400" cy="4610830"/>
          </a:xfrm>
        </p:spPr>
        <p:txBody>
          <a:bodyPr>
            <a:normAutofit lnSpcReduction="10000"/>
          </a:bodyPr>
          <a:lstStyle/>
          <a:p>
            <a:r>
              <a:rPr lang="en-US" sz="2400" b="1" dirty="0"/>
              <a:t>Pushed Lanark County to agree to develop a Climate Action Plan 2019. Unanimous vote. All 8 of lower-tier municipalities including Perth, Tay Valley Township, Lanark Highlands, Drummond North Elmsley, Carleton Place, Mississippi Mills (Almonte), Beckwith and Montague. Smiths Falls supporting</a:t>
            </a:r>
            <a:r>
              <a:rPr lang="en-US" dirty="0"/>
              <a:t>. </a:t>
            </a:r>
          </a:p>
          <a:p>
            <a:r>
              <a:rPr lang="en-US" dirty="0"/>
              <a:t>Brought ALUS to Lanark County (more later) </a:t>
            </a:r>
          </a:p>
          <a:p>
            <a:r>
              <a:rPr lang="en-US" dirty="0"/>
              <a:t>Conducted a County wide survey of practices and attitudes about climate action here (more later)</a:t>
            </a:r>
          </a:p>
          <a:p>
            <a:r>
              <a:rPr lang="en-US" dirty="0"/>
              <a:t>Designed and sat on the first year of the County’s Climate Action Committee. </a:t>
            </a:r>
          </a:p>
          <a:p>
            <a:r>
              <a:rPr lang="en-US" dirty="0"/>
              <a:t>Submitted about 3/4 of the ideas in the County’s Climate Action Tables (Tables lists)</a:t>
            </a:r>
          </a:p>
        </p:txBody>
      </p:sp>
    </p:spTree>
    <p:extLst>
      <p:ext uri="{BB962C8B-B14F-4D97-AF65-F5344CB8AC3E}">
        <p14:creationId xmlns:p14="http://schemas.microsoft.com/office/powerpoint/2010/main" val="255742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A55D-CF5E-7991-2AF4-AF91C9BF984E}"/>
              </a:ext>
            </a:extLst>
          </p:cNvPr>
          <p:cNvSpPr>
            <a:spLocks noGrp="1"/>
          </p:cNvSpPr>
          <p:nvPr>
            <p:ph type="title"/>
          </p:nvPr>
        </p:nvSpPr>
        <p:spPr/>
        <p:txBody>
          <a:bodyPr/>
          <a:lstStyle/>
          <a:p>
            <a:r>
              <a:rPr lang="en-US" dirty="0"/>
              <a:t>What has CNL done to date? </a:t>
            </a:r>
          </a:p>
        </p:txBody>
      </p:sp>
      <p:sp>
        <p:nvSpPr>
          <p:cNvPr id="3" name="Content Placeholder 2">
            <a:extLst>
              <a:ext uri="{FF2B5EF4-FFF2-40B4-BE49-F238E27FC236}">
                <a16:creationId xmlns:a16="http://schemas.microsoft.com/office/drawing/2014/main" id="{F3BCCF75-84C2-C25D-7A60-9DB357E117EE}"/>
              </a:ext>
            </a:extLst>
          </p:cNvPr>
          <p:cNvSpPr>
            <a:spLocks noGrp="1"/>
          </p:cNvSpPr>
          <p:nvPr>
            <p:ph idx="1"/>
          </p:nvPr>
        </p:nvSpPr>
        <p:spPr/>
        <p:txBody>
          <a:bodyPr/>
          <a:lstStyle/>
          <a:p>
            <a:r>
              <a:rPr lang="en-US" sz="2400" b="1" dirty="0"/>
              <a:t>Brought ALUS to Lanark County</a:t>
            </a:r>
          </a:p>
          <a:p>
            <a:endParaRPr lang="en-US" dirty="0"/>
          </a:p>
          <a:p>
            <a:r>
              <a:rPr lang="en-US" dirty="0"/>
              <a:t>Alternative Land Use Services</a:t>
            </a:r>
          </a:p>
          <a:p>
            <a:r>
              <a:rPr lang="en-CA" i="0" u="none" strike="noStrike" dirty="0">
                <a:solidFill>
                  <a:srgbClr val="313A42"/>
                </a:solidFill>
                <a:effectLst/>
              </a:rPr>
              <a:t>ALUS helps farmers and ranchers build nature-based solutions on their land.</a:t>
            </a:r>
          </a:p>
          <a:p>
            <a:r>
              <a:rPr lang="en-US" dirty="0"/>
              <a:t>Community developed, farmer delivered, science based. </a:t>
            </a:r>
          </a:p>
          <a:p>
            <a:r>
              <a:rPr lang="en-US" dirty="0"/>
              <a:t>Managed by RVCA, partnership includes MVC and County</a:t>
            </a:r>
          </a:p>
          <a:p>
            <a:r>
              <a:rPr lang="en-US" dirty="0"/>
              <a:t>2022 first year in operation – created 3 wetlands projects </a:t>
            </a:r>
          </a:p>
          <a:p>
            <a:r>
              <a:rPr lang="en-US" dirty="0"/>
              <a:t>https://</a:t>
            </a:r>
            <a:r>
              <a:rPr lang="en-US" dirty="0" err="1"/>
              <a:t>alus.ca</a:t>
            </a:r>
            <a:r>
              <a:rPr lang="en-US" dirty="0"/>
              <a:t>/</a:t>
            </a:r>
            <a:r>
              <a:rPr lang="en-US" dirty="0" err="1"/>
              <a:t>alus_community</a:t>
            </a:r>
            <a:r>
              <a:rPr lang="en-US" dirty="0"/>
              <a:t>/</a:t>
            </a:r>
            <a:r>
              <a:rPr lang="en-US" dirty="0" err="1"/>
              <a:t>alus-lanark</a:t>
            </a:r>
            <a:r>
              <a:rPr lang="en-US" dirty="0"/>
              <a:t>/</a:t>
            </a:r>
          </a:p>
          <a:p>
            <a:endParaRPr lang="en-US" dirty="0"/>
          </a:p>
        </p:txBody>
      </p:sp>
    </p:spTree>
    <p:extLst>
      <p:ext uri="{BB962C8B-B14F-4D97-AF65-F5344CB8AC3E}">
        <p14:creationId xmlns:p14="http://schemas.microsoft.com/office/powerpoint/2010/main" val="153201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50F9-4A91-E93F-AC09-2099BAFFF3DB}"/>
              </a:ext>
            </a:extLst>
          </p:cNvPr>
          <p:cNvSpPr>
            <a:spLocks noGrp="1"/>
          </p:cNvSpPr>
          <p:nvPr>
            <p:ph type="title"/>
          </p:nvPr>
        </p:nvSpPr>
        <p:spPr/>
        <p:txBody>
          <a:bodyPr/>
          <a:lstStyle/>
          <a:p>
            <a:r>
              <a:rPr lang="en-US" dirty="0"/>
              <a:t>What has CNL done to date? </a:t>
            </a:r>
          </a:p>
        </p:txBody>
      </p:sp>
      <p:sp>
        <p:nvSpPr>
          <p:cNvPr id="3" name="Content Placeholder 2">
            <a:extLst>
              <a:ext uri="{FF2B5EF4-FFF2-40B4-BE49-F238E27FC236}">
                <a16:creationId xmlns:a16="http://schemas.microsoft.com/office/drawing/2014/main" id="{DA55212E-21CA-0AC7-9420-DC27C7022A02}"/>
              </a:ext>
            </a:extLst>
          </p:cNvPr>
          <p:cNvSpPr>
            <a:spLocks noGrp="1"/>
          </p:cNvSpPr>
          <p:nvPr>
            <p:ph idx="1"/>
          </p:nvPr>
        </p:nvSpPr>
        <p:spPr>
          <a:xfrm>
            <a:off x="2589212" y="1314450"/>
            <a:ext cx="8915400" cy="5143500"/>
          </a:xfrm>
        </p:spPr>
        <p:txBody>
          <a:bodyPr>
            <a:normAutofit fontScale="85000" lnSpcReduction="10000"/>
          </a:bodyPr>
          <a:lstStyle/>
          <a:p>
            <a:r>
              <a:rPr lang="en-US" sz="2600" b="1" dirty="0"/>
              <a:t>Conducted a County wide survey of practices and attitudes about climate action. 900 people completed the survey. Plan to run it again, fall 2023</a:t>
            </a:r>
          </a:p>
          <a:p>
            <a:endParaRPr lang="en-US" dirty="0"/>
          </a:p>
          <a:p>
            <a:pPr algn="l" fontAlgn="base">
              <a:buFont typeface="Arial" panose="020B0604020202020204" pitchFamily="34" charset="0"/>
              <a:buChar char="•"/>
            </a:pPr>
            <a:r>
              <a:rPr lang="en-CA" b="0" i="0" dirty="0">
                <a:solidFill>
                  <a:srgbClr val="002A3A"/>
                </a:solidFill>
                <a:effectLst/>
              </a:rPr>
              <a:t>Average household size is 2 people (this is consistent with Stats Canada findings for this region, but is meaningful when discussing household size and energy use.) </a:t>
            </a:r>
          </a:p>
          <a:p>
            <a:pPr algn="l" fontAlgn="base">
              <a:buFont typeface="Arial" panose="020B0604020202020204" pitchFamily="34" charset="0"/>
              <a:buChar char="•"/>
            </a:pPr>
            <a:r>
              <a:rPr lang="en-CA" b="0" i="0" dirty="0">
                <a:solidFill>
                  <a:srgbClr val="002A3A"/>
                </a:solidFill>
                <a:effectLst/>
              </a:rPr>
              <a:t>53% were over 65, 35% were 41-65, 11% were 19-40, and 1% were under 18. </a:t>
            </a:r>
          </a:p>
          <a:p>
            <a:pPr algn="l" fontAlgn="base">
              <a:buFont typeface="Arial" panose="020B0604020202020204" pitchFamily="34" charset="0"/>
              <a:buChar char="•"/>
            </a:pPr>
            <a:r>
              <a:rPr lang="en-CA" b="0" i="0" dirty="0">
                <a:solidFill>
                  <a:srgbClr val="002A3A"/>
                </a:solidFill>
                <a:effectLst/>
              </a:rPr>
              <a:t>55% of our respondents were either retired or not working, though the survey was conducted during the Covid pandemic. Even so, 31% said they worked remotely, either full or part-time.</a:t>
            </a:r>
          </a:p>
          <a:p>
            <a:pPr algn="l" fontAlgn="base">
              <a:buFont typeface="Arial" panose="020B0604020202020204" pitchFamily="34" charset="0"/>
              <a:buChar char="•"/>
            </a:pPr>
            <a:r>
              <a:rPr lang="en-CA" b="0" i="0" dirty="0">
                <a:solidFill>
                  <a:srgbClr val="002A3A"/>
                </a:solidFill>
                <a:effectLst/>
              </a:rPr>
              <a:t>61% said they did not belong to or support any local or other environmental organization.</a:t>
            </a:r>
          </a:p>
          <a:p>
            <a:pPr algn="l" fontAlgn="base">
              <a:buFont typeface="Arial" panose="020B0604020202020204" pitchFamily="34" charset="0"/>
              <a:buChar char="•"/>
            </a:pPr>
            <a:r>
              <a:rPr lang="en-CA" b="1" i="0" dirty="0">
                <a:solidFill>
                  <a:srgbClr val="002A3A"/>
                </a:solidFill>
                <a:effectLst/>
              </a:rPr>
              <a:t>Still, 87% of all respondents said they were extremely or very concerned about climate change and 94% said climate change is already affecting Eastern Ontario</a:t>
            </a:r>
            <a:r>
              <a:rPr lang="en-CA" b="0" i="0" dirty="0">
                <a:solidFill>
                  <a:srgbClr val="002A3A"/>
                </a:solidFill>
                <a:effectLst/>
              </a:rPr>
              <a:t>. </a:t>
            </a:r>
          </a:p>
          <a:p>
            <a:pPr algn="l" fontAlgn="base">
              <a:buFont typeface="Arial" panose="020B0604020202020204" pitchFamily="34" charset="0"/>
              <a:buChar char="•"/>
            </a:pPr>
            <a:r>
              <a:rPr lang="en-CA" b="0" i="0" dirty="0">
                <a:solidFill>
                  <a:srgbClr val="002A3A"/>
                </a:solidFill>
                <a:effectLst/>
              </a:rPr>
              <a:t>96% said it is very or somewhat important that local municipal governments and Lanark County reduce their own GHG emissions and 95% said it is very or somewhat important that those same local governments help residents and businesses reduce GHGs.  </a:t>
            </a:r>
          </a:p>
          <a:p>
            <a:endParaRPr lang="en-US" dirty="0"/>
          </a:p>
        </p:txBody>
      </p:sp>
    </p:spTree>
    <p:extLst>
      <p:ext uri="{BB962C8B-B14F-4D97-AF65-F5344CB8AC3E}">
        <p14:creationId xmlns:p14="http://schemas.microsoft.com/office/powerpoint/2010/main" val="24414521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{4335A46A-6D5E-AA46-BBD2-5A4946EF61DA}tf10001069</Template>
  <TotalTime>3423</TotalTime>
  <Words>2156</Words>
  <Application>Microsoft Macintosh PowerPoint</Application>
  <PresentationFormat>Widescreen</PresentationFormat>
  <Paragraphs>202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Calibri</vt:lpstr>
      <vt:lpstr>Century Gothic</vt:lpstr>
      <vt:lpstr>Raleway</vt:lpstr>
      <vt:lpstr>Wingdings 3</vt:lpstr>
      <vt:lpstr>Wisp</vt:lpstr>
      <vt:lpstr>Can Lanark County Pull  its Weight?   </vt:lpstr>
      <vt:lpstr>PowerPoint Presentation</vt:lpstr>
      <vt:lpstr>Why Form Climate Network Lanark? </vt:lpstr>
      <vt:lpstr>Revised ‘Hockey Stick’ 2021</vt:lpstr>
      <vt:lpstr>IT TAKES ALL OF US</vt:lpstr>
      <vt:lpstr>Community Emissions Lanark County 2019</vt:lpstr>
      <vt:lpstr>What has CNL done to date? </vt:lpstr>
      <vt:lpstr>What has CNL done to date? </vt:lpstr>
      <vt:lpstr>What has CNL done to date? </vt:lpstr>
      <vt:lpstr>What has CNL done to date? </vt:lpstr>
      <vt:lpstr>What has CNL done to date? </vt:lpstr>
      <vt:lpstr>Lanark County Tables of Climate Action</vt:lpstr>
      <vt:lpstr>Climate Lens</vt:lpstr>
      <vt:lpstr>Climate Lens</vt:lpstr>
      <vt:lpstr>Lanark County CORPORATE Climate Actions Table Highlights </vt:lpstr>
      <vt:lpstr>Eg. - Social Housing Retrofits</vt:lpstr>
      <vt:lpstr>Lanark County COMMUNITY Climate Actions Table </vt:lpstr>
      <vt:lpstr>Lanark County COMMUNITY Climate Actions Table Highlights</vt:lpstr>
      <vt:lpstr>Some County and Municipal Climate Actions Underway</vt:lpstr>
      <vt:lpstr>Some CNL Actions Underway - Developing and promoting various composting programs – fungal dominant, Mississippi Mills Just Good Compost, ShareWaste </vt:lpstr>
      <vt:lpstr>Some CNL Actions Underway – Wetlands project</vt:lpstr>
      <vt:lpstr>Some CNL Actions Underway –  Climate Concierge Project</vt:lpstr>
      <vt:lpstr>Lanark County targets</vt:lpstr>
      <vt:lpstr>Can Lanark County Pull its Weight? </vt:lpstr>
      <vt:lpstr>What does a 45% cut by 2030 mean? </vt:lpstr>
      <vt:lpstr>Climate Legacy</vt:lpstr>
      <vt:lpstr>Donate to CNL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Brandum</dc:creator>
  <cp:lastModifiedBy>Susan Brandum</cp:lastModifiedBy>
  <cp:revision>12</cp:revision>
  <dcterms:created xsi:type="dcterms:W3CDTF">2023-03-31T16:06:18Z</dcterms:created>
  <dcterms:modified xsi:type="dcterms:W3CDTF">2023-04-03T01:09:51Z</dcterms:modified>
</cp:coreProperties>
</file>